
<file path=[Content_Types].xml><?xml version="1.0" encoding="utf-8"?>
<Types xmlns="http://schemas.openxmlformats.org/package/2006/content-types">
  <Default Extension="avi" ContentType="video/x-msvideo"/>
  <Default Extension="jpeg" ContentType="image/jpeg"/>
  <Default Extension="jpg" ContentType="image/jpeg"/>
  <Default Extension="mov" ContentType="video/quicktime"/>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webextensions/webextension1.xml" ContentType="application/vnd.ms-office.webextension+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42" r:id="rId1"/>
  </p:sldMasterIdLst>
  <p:notesMasterIdLst>
    <p:notesMasterId r:id="rId40"/>
  </p:notesMasterIdLst>
  <p:sldIdLst>
    <p:sldId id="256" r:id="rId2"/>
    <p:sldId id="260" r:id="rId3"/>
    <p:sldId id="261" r:id="rId4"/>
    <p:sldId id="263" r:id="rId5"/>
    <p:sldId id="262" r:id="rId6"/>
    <p:sldId id="277" r:id="rId7"/>
    <p:sldId id="278" r:id="rId8"/>
    <p:sldId id="279" r:id="rId9"/>
    <p:sldId id="282" r:id="rId10"/>
    <p:sldId id="283" r:id="rId11"/>
    <p:sldId id="285" r:id="rId12"/>
    <p:sldId id="295" r:id="rId13"/>
    <p:sldId id="264" r:id="rId14"/>
    <p:sldId id="265" r:id="rId15"/>
    <p:sldId id="257" r:id="rId16"/>
    <p:sldId id="266" r:id="rId17"/>
    <p:sldId id="268" r:id="rId18"/>
    <p:sldId id="289" r:id="rId19"/>
    <p:sldId id="267" r:id="rId20"/>
    <p:sldId id="259" r:id="rId21"/>
    <p:sldId id="296" r:id="rId22"/>
    <p:sldId id="269" r:id="rId23"/>
    <p:sldId id="284" r:id="rId24"/>
    <p:sldId id="286" r:id="rId25"/>
    <p:sldId id="258" r:id="rId26"/>
    <p:sldId id="270" r:id="rId27"/>
    <p:sldId id="271" r:id="rId28"/>
    <p:sldId id="272" r:id="rId29"/>
    <p:sldId id="273" r:id="rId30"/>
    <p:sldId id="275" r:id="rId31"/>
    <p:sldId id="287" r:id="rId32"/>
    <p:sldId id="276" r:id="rId33"/>
    <p:sldId id="290" r:id="rId34"/>
    <p:sldId id="293" r:id="rId35"/>
    <p:sldId id="274" r:id="rId36"/>
    <p:sldId id="294" r:id="rId37"/>
    <p:sldId id="291" r:id="rId38"/>
    <p:sldId id="292" r:id="rId3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138"/>
    <p:restoredTop sz="94694"/>
  </p:normalViewPr>
  <p:slideViewPr>
    <p:cSldViewPr snapToGrid="0" snapToObjects="1">
      <p:cViewPr varScale="1">
        <p:scale>
          <a:sx n="97" d="100"/>
          <a:sy n="97" d="100"/>
        </p:scale>
        <p:origin x="208" y="7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7644DB9-3692-3B48-AEFF-E2B8DD369940}" type="datetimeFigureOut">
              <a:rPr lang="en-US" smtClean="0"/>
              <a:t>1/7/25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D4F5B3F-4AFB-E145-805D-1439498BA575}" type="slidenum">
              <a:rPr lang="en-US" smtClean="0"/>
              <a:t>‹#›</a:t>
            </a:fld>
            <a:endParaRPr lang="en-US"/>
          </a:p>
        </p:txBody>
      </p:sp>
    </p:spTree>
    <p:extLst>
      <p:ext uri="{BB962C8B-B14F-4D97-AF65-F5344CB8AC3E}">
        <p14:creationId xmlns:p14="http://schemas.microsoft.com/office/powerpoint/2010/main" val="1096456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D4F5B3F-4AFB-E145-805D-1439498BA575}" type="slidenum">
              <a:rPr lang="en-US" smtClean="0"/>
              <a:t>1</a:t>
            </a:fld>
            <a:endParaRPr lang="en-US"/>
          </a:p>
        </p:txBody>
      </p:sp>
    </p:spTree>
    <p:extLst>
      <p:ext uri="{BB962C8B-B14F-4D97-AF65-F5344CB8AC3E}">
        <p14:creationId xmlns:p14="http://schemas.microsoft.com/office/powerpoint/2010/main" val="2741763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D4F5B3F-4AFB-E145-805D-1439498BA575}" type="slidenum">
              <a:rPr lang="en-US" smtClean="0"/>
              <a:t>15</a:t>
            </a:fld>
            <a:endParaRPr lang="en-US"/>
          </a:p>
        </p:txBody>
      </p:sp>
    </p:spTree>
    <p:extLst>
      <p:ext uri="{BB962C8B-B14F-4D97-AF65-F5344CB8AC3E}">
        <p14:creationId xmlns:p14="http://schemas.microsoft.com/office/powerpoint/2010/main" val="12401979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8" name="Group 7"/>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11D1172-9764-A94C-90EC-6D8759A96D60}" type="datetime1">
              <a:rPr lang="en-US" smtClean="0"/>
              <a:t>1/7/25</a:t>
            </a:fld>
            <a:endParaRPr lang="en-US" dirty="0"/>
          </a:p>
        </p:txBody>
      </p:sp>
      <p:sp>
        <p:nvSpPr>
          <p:cNvPr id="5" name="Footer Placeholder 4"/>
          <p:cNvSpPr>
            <a:spLocks noGrp="1"/>
          </p:cNvSpPr>
          <p:nvPr>
            <p:ph type="ftr" sz="quarter" idx="11"/>
          </p:nvPr>
        </p:nvSpPr>
        <p:spPr/>
        <p:txBody>
          <a:bodyPr/>
          <a:lstStyle/>
          <a:p>
            <a:r>
              <a:rPr lang="en-US"/>
              <a:t>CSCI 4360/6360 Data Science II</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4292908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A5C1165-03A3-9245-9EDB-7E4204168325}" type="datetime1">
              <a:rPr lang="en-US" smtClean="0"/>
              <a:t>1/7/25</a:t>
            </a:fld>
            <a:endParaRPr lang="en-US" dirty="0"/>
          </a:p>
        </p:txBody>
      </p:sp>
      <p:sp>
        <p:nvSpPr>
          <p:cNvPr id="5" name="Footer Placeholder 4"/>
          <p:cNvSpPr>
            <a:spLocks noGrp="1"/>
          </p:cNvSpPr>
          <p:nvPr>
            <p:ph type="ftr" sz="quarter" idx="11"/>
          </p:nvPr>
        </p:nvSpPr>
        <p:spPr/>
        <p:txBody>
          <a:bodyPr/>
          <a:lstStyle/>
          <a:p>
            <a:r>
              <a:rPr lang="en-US"/>
              <a:t>CSCI 4360/6360 Data Science II</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037403162"/>
      </p:ext>
    </p:extLst>
  </p:cSld>
  <p:clrMapOvr>
    <a:masterClrMapping/>
  </p:clrMapOvr>
  <p:hf hd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A5C1165-03A3-9245-9EDB-7E4204168325}" type="datetime1">
              <a:rPr lang="en-US" smtClean="0"/>
              <a:t>1/7/25</a:t>
            </a:fld>
            <a:endParaRPr lang="en-US" dirty="0"/>
          </a:p>
        </p:txBody>
      </p:sp>
      <p:sp>
        <p:nvSpPr>
          <p:cNvPr id="5" name="Footer Placeholder 4"/>
          <p:cNvSpPr>
            <a:spLocks noGrp="1"/>
          </p:cNvSpPr>
          <p:nvPr>
            <p:ph type="ftr" sz="quarter" idx="11"/>
          </p:nvPr>
        </p:nvSpPr>
        <p:spPr/>
        <p:txBody>
          <a:bodyPr/>
          <a:lstStyle/>
          <a:p>
            <a:r>
              <a:rPr lang="en-US"/>
              <a:t>CSCI 4360/6360 Data Science II</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162747060"/>
      </p:ext>
    </p:extLst>
  </p:cSld>
  <p:clrMapOvr>
    <a:masterClrMapping/>
  </p:clrMapOvr>
  <p:hf hd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A5C1165-03A3-9245-9EDB-7E4204168325}" type="datetime1">
              <a:rPr lang="en-US" smtClean="0"/>
              <a:t>1/7/25</a:t>
            </a:fld>
            <a:endParaRPr lang="en-US" dirty="0"/>
          </a:p>
        </p:txBody>
      </p:sp>
      <p:sp>
        <p:nvSpPr>
          <p:cNvPr id="5" name="Footer Placeholder 4"/>
          <p:cNvSpPr>
            <a:spLocks noGrp="1"/>
          </p:cNvSpPr>
          <p:nvPr>
            <p:ph type="ftr" sz="quarter" idx="11"/>
          </p:nvPr>
        </p:nvSpPr>
        <p:spPr/>
        <p:txBody>
          <a:bodyPr/>
          <a:lstStyle/>
          <a:p>
            <a:r>
              <a:rPr lang="en-US"/>
              <a:t>CSCI 4360/6360 Data Science II</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793734477"/>
      </p:ext>
    </p:extLst>
  </p:cSld>
  <p:clrMapOvr>
    <a:masterClrMapping/>
  </p:clrMapOvr>
  <p:hf hd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A5C1165-03A3-9245-9EDB-7E4204168325}" type="datetime1">
              <a:rPr lang="en-US" smtClean="0"/>
              <a:t>1/7/25</a:t>
            </a:fld>
            <a:endParaRPr lang="en-US" dirty="0"/>
          </a:p>
        </p:txBody>
      </p:sp>
      <p:sp>
        <p:nvSpPr>
          <p:cNvPr id="5" name="Footer Placeholder 4"/>
          <p:cNvSpPr>
            <a:spLocks noGrp="1"/>
          </p:cNvSpPr>
          <p:nvPr>
            <p:ph type="ftr" sz="quarter" idx="11"/>
          </p:nvPr>
        </p:nvSpPr>
        <p:spPr/>
        <p:txBody>
          <a:bodyPr/>
          <a:lstStyle/>
          <a:p>
            <a:r>
              <a:rPr lang="en-US"/>
              <a:t>CSCI 4360/6360 Data Science II</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781397441"/>
      </p:ext>
    </p:extLst>
  </p:cSld>
  <p:clrMapOvr>
    <a:masterClrMapping/>
  </p:clrMapOvr>
  <p:hf hd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A5C1165-03A3-9245-9EDB-7E4204168325}" type="datetime1">
              <a:rPr lang="en-US" smtClean="0"/>
              <a:t>1/7/25</a:t>
            </a:fld>
            <a:endParaRPr lang="en-US" dirty="0"/>
          </a:p>
        </p:txBody>
      </p:sp>
      <p:sp>
        <p:nvSpPr>
          <p:cNvPr id="5" name="Footer Placeholder 4"/>
          <p:cNvSpPr>
            <a:spLocks noGrp="1"/>
          </p:cNvSpPr>
          <p:nvPr>
            <p:ph type="ftr" sz="quarter" idx="11"/>
          </p:nvPr>
        </p:nvSpPr>
        <p:spPr/>
        <p:txBody>
          <a:bodyPr/>
          <a:lstStyle/>
          <a:p>
            <a:r>
              <a:rPr lang="en-US"/>
              <a:t>CSCI 4360/6360 Data Science II</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732191853"/>
      </p:ext>
    </p:extLst>
  </p:cSld>
  <p:clrMapOvr>
    <a:masterClrMapping/>
  </p:clrMapOvr>
  <p:hf hd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A5C1165-03A3-9245-9EDB-7E4204168325}" type="datetime1">
              <a:rPr lang="en-US" smtClean="0"/>
              <a:t>1/7/25</a:t>
            </a:fld>
            <a:endParaRPr lang="en-US" dirty="0"/>
          </a:p>
        </p:txBody>
      </p:sp>
      <p:sp>
        <p:nvSpPr>
          <p:cNvPr id="5" name="Footer Placeholder 4"/>
          <p:cNvSpPr>
            <a:spLocks noGrp="1"/>
          </p:cNvSpPr>
          <p:nvPr>
            <p:ph type="ftr" sz="quarter" idx="11"/>
          </p:nvPr>
        </p:nvSpPr>
        <p:spPr/>
        <p:txBody>
          <a:bodyPr/>
          <a:lstStyle/>
          <a:p>
            <a:r>
              <a:rPr lang="en-US"/>
              <a:t>CSCI 4360/6360 Data Science II</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524469197"/>
      </p:ext>
    </p:extLst>
  </p:cSld>
  <p:clrMapOvr>
    <a:masterClrMapping/>
  </p:clrMapOvr>
  <p:hf hd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A5C1165-03A3-9245-9EDB-7E4204168325}" type="datetime1">
              <a:rPr lang="en-US" smtClean="0"/>
              <a:t>1/7/25</a:t>
            </a:fld>
            <a:endParaRPr lang="en-US" dirty="0"/>
          </a:p>
        </p:txBody>
      </p:sp>
      <p:sp>
        <p:nvSpPr>
          <p:cNvPr id="5" name="Footer Placeholder 4"/>
          <p:cNvSpPr>
            <a:spLocks noGrp="1"/>
          </p:cNvSpPr>
          <p:nvPr>
            <p:ph type="ftr" sz="quarter" idx="11"/>
          </p:nvPr>
        </p:nvSpPr>
        <p:spPr/>
        <p:txBody>
          <a:bodyPr/>
          <a:lstStyle/>
          <a:p>
            <a:r>
              <a:rPr lang="en-US"/>
              <a:t>CSCI 4360/6360 Data Science II</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853272335"/>
      </p:ext>
    </p:extLst>
  </p:cSld>
  <p:clrMapOvr>
    <a:masterClrMapping/>
  </p:clrMapOvr>
  <p:hf hd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A5C1165-03A3-9245-9EDB-7E4204168325}" type="datetime1">
              <a:rPr lang="en-US" smtClean="0"/>
              <a:t>1/7/25</a:t>
            </a:fld>
            <a:endParaRPr lang="en-US" dirty="0"/>
          </a:p>
        </p:txBody>
      </p:sp>
      <p:sp>
        <p:nvSpPr>
          <p:cNvPr id="5" name="Footer Placeholder 4"/>
          <p:cNvSpPr>
            <a:spLocks noGrp="1"/>
          </p:cNvSpPr>
          <p:nvPr>
            <p:ph type="ftr" sz="quarter" idx="11"/>
          </p:nvPr>
        </p:nvSpPr>
        <p:spPr/>
        <p:txBody>
          <a:bodyPr/>
          <a:lstStyle/>
          <a:p>
            <a:r>
              <a:rPr lang="en-US"/>
              <a:t>CSCI 4360/6360 Data Science II</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4112488971"/>
      </p:ext>
    </p:extLst>
  </p:cSld>
  <p:clrMapOvr>
    <a:masterClrMapping/>
  </p:clrMapOvr>
  <p:hf hd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CA24D41-F863-5E4F-8AE5-4EEBA5D92B27}" type="datetime1">
              <a:rPr lang="en-US" smtClean="0"/>
              <a:t>1/7/25</a:t>
            </a:fld>
            <a:endParaRPr lang="en-US" dirty="0"/>
          </a:p>
        </p:txBody>
      </p:sp>
      <p:sp>
        <p:nvSpPr>
          <p:cNvPr id="5" name="Footer Placeholder 4"/>
          <p:cNvSpPr>
            <a:spLocks noGrp="1"/>
          </p:cNvSpPr>
          <p:nvPr>
            <p:ph type="ftr" sz="quarter" idx="11"/>
          </p:nvPr>
        </p:nvSpPr>
        <p:spPr/>
        <p:txBody>
          <a:bodyPr/>
          <a:lstStyle/>
          <a:p>
            <a:r>
              <a:rPr lang="en-US"/>
              <a:t>CSCI 4360/6360 Data Science II</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0354468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A5C1165-03A3-9245-9EDB-7E4204168325}" type="datetime1">
              <a:rPr lang="en-US" smtClean="0"/>
              <a:t>1/7/25</a:t>
            </a:fld>
            <a:endParaRPr lang="en-US" dirty="0"/>
          </a:p>
        </p:txBody>
      </p:sp>
      <p:sp>
        <p:nvSpPr>
          <p:cNvPr id="6" name="Footer Placeholder 5"/>
          <p:cNvSpPr>
            <a:spLocks noGrp="1"/>
          </p:cNvSpPr>
          <p:nvPr>
            <p:ph type="ftr" sz="quarter" idx="11"/>
          </p:nvPr>
        </p:nvSpPr>
        <p:spPr/>
        <p:txBody>
          <a:bodyPr/>
          <a:lstStyle/>
          <a:p>
            <a:r>
              <a:rPr lang="en-US"/>
              <a:t>CSCI 4360/6360 Data Science II</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52271938"/>
      </p:ext>
    </p:extLst>
  </p:cSld>
  <p:clrMapOvr>
    <a:masterClrMapping/>
  </p:clrMapOvr>
  <p:hf hd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A5C1165-03A3-9245-9EDB-7E4204168325}" type="datetime1">
              <a:rPr lang="en-US" smtClean="0"/>
              <a:t>1/7/25</a:t>
            </a:fld>
            <a:endParaRPr lang="en-US" dirty="0"/>
          </a:p>
        </p:txBody>
      </p:sp>
      <p:sp>
        <p:nvSpPr>
          <p:cNvPr id="8" name="Footer Placeholder 7"/>
          <p:cNvSpPr>
            <a:spLocks noGrp="1"/>
          </p:cNvSpPr>
          <p:nvPr>
            <p:ph type="ftr" sz="quarter" idx="11"/>
          </p:nvPr>
        </p:nvSpPr>
        <p:spPr/>
        <p:txBody>
          <a:bodyPr/>
          <a:lstStyle/>
          <a:p>
            <a:r>
              <a:rPr lang="en-US"/>
              <a:t>CSCI 4360/6360 Data Science II</a:t>
            </a:r>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263298885"/>
      </p:ext>
    </p:extLst>
  </p:cSld>
  <p:clrMapOvr>
    <a:masterClrMapping/>
  </p:clrMapOvr>
  <p:hf hd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F47B0A6-4600-2B42-BD45-D5DBABFEA39A}" type="datetime1">
              <a:rPr lang="en-US" smtClean="0"/>
              <a:t>1/7/25</a:t>
            </a:fld>
            <a:endParaRPr lang="en-US" dirty="0"/>
          </a:p>
        </p:txBody>
      </p:sp>
      <p:sp>
        <p:nvSpPr>
          <p:cNvPr id="4" name="Footer Placeholder 3"/>
          <p:cNvSpPr>
            <a:spLocks noGrp="1"/>
          </p:cNvSpPr>
          <p:nvPr>
            <p:ph type="ftr" sz="quarter" idx="11"/>
          </p:nvPr>
        </p:nvSpPr>
        <p:spPr/>
        <p:txBody>
          <a:bodyPr/>
          <a:lstStyle/>
          <a:p>
            <a:r>
              <a:rPr lang="en-US"/>
              <a:t>CSCI 4360/6360 Data Science II</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8821277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BCC11D-B14F-AA42-B0D8-9A2FDADD9B91}" type="datetime1">
              <a:rPr lang="en-US" smtClean="0"/>
              <a:t>1/7/25</a:t>
            </a:fld>
            <a:endParaRPr lang="en-US" dirty="0"/>
          </a:p>
        </p:txBody>
      </p:sp>
      <p:sp>
        <p:nvSpPr>
          <p:cNvPr id="3" name="Footer Placeholder 2"/>
          <p:cNvSpPr>
            <a:spLocks noGrp="1"/>
          </p:cNvSpPr>
          <p:nvPr>
            <p:ph type="ftr" sz="quarter" idx="11"/>
          </p:nvPr>
        </p:nvSpPr>
        <p:spPr/>
        <p:txBody>
          <a:bodyPr/>
          <a:lstStyle/>
          <a:p>
            <a:r>
              <a:rPr lang="en-US"/>
              <a:t>CSCI 4360/6360 Data Science II</a:t>
            </a:r>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0414083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A5C1165-03A3-9245-9EDB-7E4204168325}" type="datetime1">
              <a:rPr lang="en-US" smtClean="0"/>
              <a:t>1/7/25</a:t>
            </a:fld>
            <a:endParaRPr lang="en-US" dirty="0"/>
          </a:p>
        </p:txBody>
      </p:sp>
      <p:sp>
        <p:nvSpPr>
          <p:cNvPr id="6" name="Footer Placeholder 5"/>
          <p:cNvSpPr>
            <a:spLocks noGrp="1"/>
          </p:cNvSpPr>
          <p:nvPr>
            <p:ph type="ftr" sz="quarter" idx="11"/>
          </p:nvPr>
        </p:nvSpPr>
        <p:spPr/>
        <p:txBody>
          <a:bodyPr/>
          <a:lstStyle/>
          <a:p>
            <a:r>
              <a:rPr lang="en-US"/>
              <a:t>CSCI 4360/6360 Data Science II</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344133339"/>
      </p:ext>
    </p:extLst>
  </p:cSld>
  <p:clrMapOvr>
    <a:masterClrMapping/>
  </p:clrMapOvr>
  <p:hf hd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653BFCF-F16E-7D44-92C3-895BFA1B3865}" type="datetime1">
              <a:rPr lang="en-US" smtClean="0"/>
              <a:t>1/7/25</a:t>
            </a:fld>
            <a:endParaRPr lang="en-US" dirty="0"/>
          </a:p>
        </p:txBody>
      </p:sp>
      <p:sp>
        <p:nvSpPr>
          <p:cNvPr id="6" name="Footer Placeholder 5"/>
          <p:cNvSpPr>
            <a:spLocks noGrp="1"/>
          </p:cNvSpPr>
          <p:nvPr>
            <p:ph type="ftr" sz="quarter" idx="11"/>
          </p:nvPr>
        </p:nvSpPr>
        <p:spPr/>
        <p:txBody>
          <a:bodyPr/>
          <a:lstStyle/>
          <a:p>
            <a:r>
              <a:rPr lang="en-US"/>
              <a:t>CSCI 4360/6360 Data Science II</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258947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grpSp>
        <p:nvGrpSpPr>
          <p:cNvPr id="8" name="Group 7"/>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FA5C1165-03A3-9245-9EDB-7E4204168325}" type="datetime1">
              <a:rPr lang="en-US" smtClean="0"/>
              <a:t>1/7/25</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r>
              <a:rPr lang="en-US"/>
              <a:t>CSCI 4360/6360 Data Science II</a:t>
            </a:r>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775999152"/>
      </p:ext>
    </p:extLst>
  </p:cSld>
  <p:clrMap bg1="dk1" tx1="lt1" bg2="dk2" tx2="lt2" accent1="accent1" accent2="accent2" accent3="accent3" accent4="accent4" accent5="accent5" accent6="accent6" hlink="hlink" folHlink="folHlink"/>
  <p:sldLayoutIdLst>
    <p:sldLayoutId id="2147483943" r:id="rId1"/>
    <p:sldLayoutId id="2147483944" r:id="rId2"/>
    <p:sldLayoutId id="2147483945" r:id="rId3"/>
    <p:sldLayoutId id="2147483946" r:id="rId4"/>
    <p:sldLayoutId id="2147483947" r:id="rId5"/>
    <p:sldLayoutId id="2147483948" r:id="rId6"/>
    <p:sldLayoutId id="2147483949" r:id="rId7"/>
    <p:sldLayoutId id="2147483950" r:id="rId8"/>
    <p:sldLayoutId id="2147483951" r:id="rId9"/>
    <p:sldLayoutId id="2147483952" r:id="rId10"/>
    <p:sldLayoutId id="2147483953" r:id="rId11"/>
    <p:sldLayoutId id="2147483954" r:id="rId12"/>
    <p:sldLayoutId id="2147483955" r:id="rId13"/>
    <p:sldLayoutId id="2147483956" r:id="rId14"/>
    <p:sldLayoutId id="2147483957" r:id="rId15"/>
    <p:sldLayoutId id="2147483958" r:id="rId16"/>
  </p:sldLayoutIdLst>
  <p:hf hdr="0" dt="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ov"/><Relationship Id="rId1" Type="http://schemas.microsoft.com/office/2007/relationships/media" Target="../media/media4.mov"/><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devguide.python.org/versions/"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s://eds-uga.github.io/csci-x360-sp25/"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jp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microsoft.com/office/2011/relationships/webextension" Target="../webextensions/webextension1.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hyperlink" Target="mailto:squinn@cs.uga.edu"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hyperlink" Target="https://ovpi.uga.edu/academic-honesty/academic-honesty-policy"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s://en.wikipedia.org/wiki/Data_science"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autolab.cs.uga.edu/" TargetMode="External"/><Relationship Id="rId2" Type="http://schemas.openxmlformats.org/officeDocument/2006/relationships/hyperlink" Target="https://docs.google.com/spreadsheets/d/1S9fuFx47iEiB5z0grZURiRu7aBYdiB3bGUPmob25zyw/edit#gid=0"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hyperlink" Target="https://mybinder.readthedocs.io/en/latest/" TargetMode="Externa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38.xml.rels><?xml version="1.0" encoding="UTF-8" standalone="yes"?>
<Relationships xmlns="http://schemas.openxmlformats.org/package/2006/relationships"><Relationship Id="rId3" Type="http://schemas.openxmlformats.org/officeDocument/2006/relationships/hyperlink" Target="https://hub.binder.ltg.cs.uga.edu/" TargetMode="External"/><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avi"/><Relationship Id="rId1" Type="http://schemas.microsoft.com/office/2007/relationships/media" Target="../media/media1.avi"/><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microsoft.com/office/2007/relationships/media" Target="../media/media3.mov"/><Relationship Id="rId7" Type="http://schemas.openxmlformats.org/officeDocument/2006/relationships/image" Target="../media/image13.png"/><Relationship Id="rId2" Type="http://schemas.openxmlformats.org/officeDocument/2006/relationships/video" Target="../media/media2.mov"/><Relationship Id="rId1" Type="http://schemas.microsoft.com/office/2007/relationships/media" Target="../media/media2.mov"/><Relationship Id="rId6" Type="http://schemas.openxmlformats.org/officeDocument/2006/relationships/image" Target="../media/image12.png"/><Relationship Id="rId5" Type="http://schemas.openxmlformats.org/officeDocument/2006/relationships/slideLayout" Target="../slideLayouts/slideLayout2.xml"/><Relationship Id="rId4" Type="http://schemas.openxmlformats.org/officeDocument/2006/relationships/video" Target="../media/media3.mov"/></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Data Science II: </a:t>
            </a:r>
            <a:br>
              <a:rPr lang="en-US" dirty="0"/>
            </a:br>
            <a:r>
              <a:rPr lang="en-US" dirty="0"/>
              <a:t>Course Introduction</a:t>
            </a:r>
          </a:p>
        </p:txBody>
      </p:sp>
      <p:sp>
        <p:nvSpPr>
          <p:cNvPr id="3" name="Subtitle 2"/>
          <p:cNvSpPr>
            <a:spLocks noGrp="1"/>
          </p:cNvSpPr>
          <p:nvPr>
            <p:ph type="subTitle" idx="1"/>
          </p:nvPr>
        </p:nvSpPr>
        <p:spPr/>
        <p:txBody>
          <a:bodyPr>
            <a:normAutofit/>
          </a:bodyPr>
          <a:lstStyle/>
          <a:p>
            <a:br>
              <a:rPr lang="en-US" dirty="0"/>
            </a:br>
            <a:r>
              <a:rPr lang="en-US" dirty="0"/>
              <a:t>Spring 2025</a:t>
            </a:r>
          </a:p>
          <a:p>
            <a:r>
              <a:rPr lang="en-US" dirty="0"/>
              <a:t>Prof. Shannon Quinn</a:t>
            </a:r>
          </a:p>
          <a:p>
            <a:endParaRPr lang="en-US" dirty="0"/>
          </a:p>
        </p:txBody>
      </p:sp>
      <p:sp>
        <p:nvSpPr>
          <p:cNvPr id="4" name="Footer Placeholder 3"/>
          <p:cNvSpPr>
            <a:spLocks noGrp="1"/>
          </p:cNvSpPr>
          <p:nvPr>
            <p:ph type="ftr" sz="quarter" idx="11"/>
          </p:nvPr>
        </p:nvSpPr>
        <p:spPr/>
        <p:txBody>
          <a:bodyPr/>
          <a:lstStyle/>
          <a:p>
            <a:r>
              <a:rPr lang="en-US" dirty="0"/>
              <a:t>CSCI 4360/6360 Data Science II</a:t>
            </a:r>
          </a:p>
        </p:txBody>
      </p:sp>
      <p:sp>
        <p:nvSpPr>
          <p:cNvPr id="5" name="Slide Number Placeholder 4"/>
          <p:cNvSpPr>
            <a:spLocks noGrp="1"/>
          </p:cNvSpPr>
          <p:nvPr>
            <p:ph type="sldNum" sz="quarter" idx="12"/>
          </p:nvPr>
        </p:nvSpPr>
        <p:spPr/>
        <p:txBody>
          <a:bodyPr/>
          <a:lstStyle/>
          <a:p>
            <a:fld id="{6D22F896-40B5-4ADD-8801-0D06FADFA095}" type="slidenum">
              <a:rPr lang="en-US" smtClean="0"/>
              <a:pPr/>
              <a:t>1</a:t>
            </a:fld>
            <a:endParaRPr lang="en-US" dirty="0"/>
          </a:p>
        </p:txBody>
      </p:sp>
    </p:spTree>
    <p:extLst>
      <p:ext uri="{BB962C8B-B14F-4D97-AF65-F5344CB8AC3E}">
        <p14:creationId xmlns:p14="http://schemas.microsoft.com/office/powerpoint/2010/main" val="1999209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Science in practice</a:t>
            </a:r>
          </a:p>
        </p:txBody>
      </p:sp>
      <p:sp>
        <p:nvSpPr>
          <p:cNvPr id="7" name="Content Placeholder 6"/>
          <p:cNvSpPr>
            <a:spLocks noGrp="1"/>
          </p:cNvSpPr>
          <p:nvPr>
            <p:ph idx="1"/>
          </p:nvPr>
        </p:nvSpPr>
        <p:spPr>
          <a:xfrm>
            <a:off x="6152828" y="1825625"/>
            <a:ext cx="5200972" cy="4351338"/>
          </a:xfrm>
        </p:spPr>
        <p:txBody>
          <a:bodyPr/>
          <a:lstStyle/>
          <a:p>
            <a:r>
              <a:rPr lang="en-US" dirty="0"/>
              <a:t>What are the protein patterns of mitochondria under different conditions, and how do these changes take place?</a:t>
            </a:r>
          </a:p>
        </p:txBody>
      </p:sp>
      <p:sp>
        <p:nvSpPr>
          <p:cNvPr id="4" name="Footer Placeholder 3"/>
          <p:cNvSpPr>
            <a:spLocks noGrp="1"/>
          </p:cNvSpPr>
          <p:nvPr>
            <p:ph type="ftr" sz="quarter" idx="11"/>
          </p:nvPr>
        </p:nvSpPr>
        <p:spPr/>
        <p:txBody>
          <a:bodyPr/>
          <a:lstStyle/>
          <a:p>
            <a:r>
              <a:rPr lang="en-US"/>
              <a:t>CSCI 4360/6360 Data Science II</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10</a:t>
            </a:fld>
            <a:endParaRPr lang="en-US" dirty="0"/>
          </a:p>
        </p:txBody>
      </p:sp>
      <p:pic>
        <p:nvPicPr>
          <p:cNvPr id="3" name="dsred">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168984" y="1375082"/>
            <a:ext cx="4492194" cy="4492194"/>
          </a:xfrm>
          <a:prstGeom prst="rect">
            <a:avLst/>
          </a:prstGeom>
        </p:spPr>
      </p:pic>
    </p:spTree>
    <p:extLst>
      <p:ext uri="{BB962C8B-B14F-4D97-AF65-F5344CB8AC3E}">
        <p14:creationId xmlns:p14="http://schemas.microsoft.com/office/powerpoint/2010/main" val="257412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 presetClass="mediacall" presetSubtype="0" fill="hold" nodeType="afterEffect">
                                  <p:stCondLst>
                                    <p:cond delay="0"/>
                                  </p:stCondLst>
                                  <p:childTnLst>
                                    <p:cmd type="call" cmd="playFrom(0.0)">
                                      <p:cBhvr>
                                        <p:cTn id="10" dur="21301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repeatCount="indefinite" fill="hold" display="0">
                  <p:stCondLst>
                    <p:cond delay="indefinite"/>
                  </p:stCondLst>
                </p:cTn>
                <p:tgtEl>
                  <p:spTgt spid="3"/>
                </p:tgtEl>
              </p:cMediaNode>
            </p:video>
            <p:seq concurrent="1" nextAc="seek">
              <p:cTn id="12" restart="whenNotActive" fill="hold" evtFilter="cancelBubble" nodeType="interactiveSeq">
                <p:stCondLst>
                  <p:cond evt="onClick" delay="0">
                    <p:tgtEl>
                      <p:spTgt spid="3"/>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975469-9644-0F63-EEE7-54F2E6A769CD}"/>
              </a:ext>
            </a:extLst>
          </p:cNvPr>
          <p:cNvSpPr>
            <a:spLocks noGrp="1"/>
          </p:cNvSpPr>
          <p:nvPr>
            <p:ph type="title"/>
          </p:nvPr>
        </p:nvSpPr>
        <p:spPr/>
        <p:txBody>
          <a:bodyPr/>
          <a:lstStyle/>
          <a:p>
            <a:r>
              <a:rPr lang="en-US" dirty="0"/>
              <a:t>Data Science in practice</a:t>
            </a:r>
          </a:p>
        </p:txBody>
      </p:sp>
      <p:sp>
        <p:nvSpPr>
          <p:cNvPr id="3" name="Content Placeholder 2">
            <a:extLst>
              <a:ext uri="{FF2B5EF4-FFF2-40B4-BE49-F238E27FC236}">
                <a16:creationId xmlns:a16="http://schemas.microsoft.com/office/drawing/2014/main" id="{92FB03D9-5842-71B6-417D-922ADB0601C2}"/>
              </a:ext>
            </a:extLst>
          </p:cNvPr>
          <p:cNvSpPr>
            <a:spLocks noGrp="1"/>
          </p:cNvSpPr>
          <p:nvPr>
            <p:ph idx="1"/>
          </p:nvPr>
        </p:nvSpPr>
        <p:spPr/>
        <p:txBody>
          <a:bodyPr/>
          <a:lstStyle/>
          <a:p>
            <a:r>
              <a:rPr lang="en-US" dirty="0"/>
              <a:t>Self-driving cars</a:t>
            </a:r>
          </a:p>
          <a:p>
            <a:r>
              <a:rPr lang="en-US" dirty="0"/>
              <a:t>Chatbots / Image generators</a:t>
            </a:r>
          </a:p>
          <a:p>
            <a:r>
              <a:rPr lang="en-US" dirty="0"/>
              <a:t>Product recommendations</a:t>
            </a:r>
          </a:p>
          <a:p>
            <a:r>
              <a:rPr lang="en-US" dirty="0"/>
              <a:t>Biometrics / facial recognition</a:t>
            </a:r>
          </a:p>
          <a:p>
            <a:r>
              <a:rPr lang="en-US" dirty="0"/>
              <a:t>Precision agriculture</a:t>
            </a:r>
          </a:p>
          <a:p>
            <a:r>
              <a:rPr lang="en-US" dirty="0"/>
              <a:t>Social media feeds</a:t>
            </a:r>
          </a:p>
          <a:p>
            <a:r>
              <a:rPr lang="en-US" dirty="0"/>
              <a:t>Graphics upscaling</a:t>
            </a:r>
          </a:p>
          <a:p>
            <a:r>
              <a:rPr lang="en-US" dirty="0"/>
              <a:t>Security camera intruder detection</a:t>
            </a:r>
          </a:p>
          <a:p>
            <a:r>
              <a:rPr lang="en-US" dirty="0"/>
              <a:t>[[ your application here ]]</a:t>
            </a:r>
          </a:p>
        </p:txBody>
      </p:sp>
      <p:sp>
        <p:nvSpPr>
          <p:cNvPr id="4" name="Footer Placeholder 3">
            <a:extLst>
              <a:ext uri="{FF2B5EF4-FFF2-40B4-BE49-F238E27FC236}">
                <a16:creationId xmlns:a16="http://schemas.microsoft.com/office/drawing/2014/main" id="{DC8264D7-8C87-D28B-0D2B-F2053E690728}"/>
              </a:ext>
            </a:extLst>
          </p:cNvPr>
          <p:cNvSpPr>
            <a:spLocks noGrp="1"/>
          </p:cNvSpPr>
          <p:nvPr>
            <p:ph type="ftr" sz="quarter" idx="11"/>
          </p:nvPr>
        </p:nvSpPr>
        <p:spPr/>
        <p:txBody>
          <a:bodyPr/>
          <a:lstStyle/>
          <a:p>
            <a:r>
              <a:rPr lang="en-US"/>
              <a:t>CSCI 4360/6360 Data Science II</a:t>
            </a:r>
            <a:endParaRPr lang="en-US" dirty="0"/>
          </a:p>
        </p:txBody>
      </p:sp>
      <p:sp>
        <p:nvSpPr>
          <p:cNvPr id="5" name="Slide Number Placeholder 4">
            <a:extLst>
              <a:ext uri="{FF2B5EF4-FFF2-40B4-BE49-F238E27FC236}">
                <a16:creationId xmlns:a16="http://schemas.microsoft.com/office/drawing/2014/main" id="{EF7F90DA-4660-50EA-E495-DB7EBBB73988}"/>
              </a:ext>
            </a:extLst>
          </p:cNvPr>
          <p:cNvSpPr>
            <a:spLocks noGrp="1"/>
          </p:cNvSpPr>
          <p:nvPr>
            <p:ph type="sldNum" sz="quarter" idx="12"/>
          </p:nvPr>
        </p:nvSpPr>
        <p:spPr/>
        <p:txBody>
          <a:bodyPr/>
          <a:lstStyle/>
          <a:p>
            <a:fld id="{6D22F896-40B5-4ADD-8801-0D06FADFA095}" type="slidenum">
              <a:rPr lang="en-US" smtClean="0"/>
              <a:t>11</a:t>
            </a:fld>
            <a:endParaRPr lang="en-US" dirty="0"/>
          </a:p>
        </p:txBody>
      </p:sp>
    </p:spTree>
    <p:extLst>
      <p:ext uri="{BB962C8B-B14F-4D97-AF65-F5344CB8AC3E}">
        <p14:creationId xmlns:p14="http://schemas.microsoft.com/office/powerpoint/2010/main" val="19385253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1288B8-F14B-1E73-5838-B6EB45957A3A}"/>
              </a:ext>
            </a:extLst>
          </p:cNvPr>
          <p:cNvSpPr>
            <a:spLocks noGrp="1"/>
          </p:cNvSpPr>
          <p:nvPr>
            <p:ph type="title"/>
          </p:nvPr>
        </p:nvSpPr>
        <p:spPr/>
        <p:txBody>
          <a:bodyPr/>
          <a:lstStyle/>
          <a:p>
            <a:r>
              <a:rPr lang="en-US" dirty="0"/>
              <a:t>Data Science in practice</a:t>
            </a:r>
          </a:p>
        </p:txBody>
      </p:sp>
      <p:sp>
        <p:nvSpPr>
          <p:cNvPr id="3" name="Content Placeholder 2">
            <a:extLst>
              <a:ext uri="{FF2B5EF4-FFF2-40B4-BE49-F238E27FC236}">
                <a16:creationId xmlns:a16="http://schemas.microsoft.com/office/drawing/2014/main" id="{BABF8288-3D9E-F404-F715-DEF59D0D4A34}"/>
              </a:ext>
            </a:extLst>
          </p:cNvPr>
          <p:cNvSpPr>
            <a:spLocks noGrp="1"/>
          </p:cNvSpPr>
          <p:nvPr>
            <p:ph idx="1"/>
          </p:nvPr>
        </p:nvSpPr>
        <p:spPr/>
        <p:txBody>
          <a:bodyPr/>
          <a:lstStyle/>
          <a:p>
            <a:r>
              <a:rPr lang="en-US" dirty="0"/>
              <a:t>It’s </a:t>
            </a:r>
            <a:r>
              <a:rPr lang="en-US" b="1" dirty="0"/>
              <a:t>multi-disciplinary</a:t>
            </a:r>
          </a:p>
          <a:p>
            <a:pPr lvl="1"/>
            <a:r>
              <a:rPr lang="en-US" dirty="0"/>
              <a:t>At </a:t>
            </a:r>
            <a:r>
              <a:rPr lang="en-US" i="1" dirty="0"/>
              <a:t>most</a:t>
            </a:r>
            <a:r>
              <a:rPr lang="en-US" dirty="0"/>
              <a:t> one foot in Computer Science</a:t>
            </a:r>
          </a:p>
          <a:p>
            <a:r>
              <a:rPr lang="en-US" dirty="0"/>
              <a:t>It’s </a:t>
            </a:r>
            <a:r>
              <a:rPr lang="en-US" b="1" dirty="0"/>
              <a:t>collaborative</a:t>
            </a:r>
            <a:endParaRPr lang="en-US" dirty="0"/>
          </a:p>
          <a:p>
            <a:pPr lvl="1"/>
            <a:r>
              <a:rPr lang="en-US" dirty="0"/>
              <a:t>Gone are the halcyon days of the “lone genius”</a:t>
            </a:r>
          </a:p>
          <a:p>
            <a:pPr lvl="1"/>
            <a:r>
              <a:rPr lang="en-US" dirty="0"/>
              <a:t>Teams are the norm</a:t>
            </a:r>
          </a:p>
          <a:p>
            <a:pPr lvl="1"/>
            <a:r>
              <a:rPr lang="en-US" dirty="0"/>
              <a:t>Communication is more important than ever</a:t>
            </a:r>
          </a:p>
          <a:p>
            <a:r>
              <a:rPr lang="en-US" dirty="0"/>
              <a:t>It’s </a:t>
            </a:r>
            <a:r>
              <a:rPr lang="en-US" b="1" dirty="0"/>
              <a:t>humbling</a:t>
            </a:r>
          </a:p>
          <a:p>
            <a:pPr lvl="1"/>
            <a:r>
              <a:rPr lang="en-US" dirty="0"/>
              <a:t>There’s always something new to learn</a:t>
            </a:r>
          </a:p>
          <a:p>
            <a:pPr lvl="1"/>
            <a:r>
              <a:rPr lang="en-US" dirty="0"/>
              <a:t>There’s always someone with more expertise</a:t>
            </a:r>
          </a:p>
        </p:txBody>
      </p:sp>
      <p:sp>
        <p:nvSpPr>
          <p:cNvPr id="4" name="Footer Placeholder 3">
            <a:extLst>
              <a:ext uri="{FF2B5EF4-FFF2-40B4-BE49-F238E27FC236}">
                <a16:creationId xmlns:a16="http://schemas.microsoft.com/office/drawing/2014/main" id="{FCB49352-2D62-08DA-73CF-6C7CAC6D65DB}"/>
              </a:ext>
            </a:extLst>
          </p:cNvPr>
          <p:cNvSpPr>
            <a:spLocks noGrp="1"/>
          </p:cNvSpPr>
          <p:nvPr>
            <p:ph type="ftr" sz="quarter" idx="11"/>
          </p:nvPr>
        </p:nvSpPr>
        <p:spPr/>
        <p:txBody>
          <a:bodyPr/>
          <a:lstStyle/>
          <a:p>
            <a:r>
              <a:rPr lang="en-US"/>
              <a:t>CSCI 4360/6360 Data Science II</a:t>
            </a:r>
            <a:endParaRPr lang="en-US" dirty="0"/>
          </a:p>
        </p:txBody>
      </p:sp>
      <p:sp>
        <p:nvSpPr>
          <p:cNvPr id="5" name="Slide Number Placeholder 4">
            <a:extLst>
              <a:ext uri="{FF2B5EF4-FFF2-40B4-BE49-F238E27FC236}">
                <a16:creationId xmlns:a16="http://schemas.microsoft.com/office/drawing/2014/main" id="{7BC309E6-2791-4BCB-B59C-D11E470D9579}"/>
              </a:ext>
            </a:extLst>
          </p:cNvPr>
          <p:cNvSpPr>
            <a:spLocks noGrp="1"/>
          </p:cNvSpPr>
          <p:nvPr>
            <p:ph type="sldNum" sz="quarter" idx="12"/>
          </p:nvPr>
        </p:nvSpPr>
        <p:spPr/>
        <p:txBody>
          <a:bodyPr/>
          <a:lstStyle/>
          <a:p>
            <a:fld id="{6D22F896-40B5-4ADD-8801-0D06FADFA095}" type="slidenum">
              <a:rPr lang="en-US" smtClean="0"/>
              <a:pPr/>
              <a:t>12</a:t>
            </a:fld>
            <a:endParaRPr lang="en-US" dirty="0"/>
          </a:p>
        </p:txBody>
      </p:sp>
    </p:spTree>
    <p:extLst>
      <p:ext uri="{BB962C8B-B14F-4D97-AF65-F5344CB8AC3E}">
        <p14:creationId xmlns:p14="http://schemas.microsoft.com/office/powerpoint/2010/main" val="3210193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fade">
                                      <p:cBhvr>
                                        <p:cTn id="35"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this course *is*</a:t>
            </a:r>
          </a:p>
        </p:txBody>
      </p:sp>
      <p:sp>
        <p:nvSpPr>
          <p:cNvPr id="3" name="Content Placeholder 2"/>
          <p:cNvSpPr>
            <a:spLocks noGrp="1"/>
          </p:cNvSpPr>
          <p:nvPr>
            <p:ph idx="1"/>
          </p:nvPr>
        </p:nvSpPr>
        <p:spPr/>
        <p:txBody>
          <a:bodyPr/>
          <a:lstStyle/>
          <a:p>
            <a:r>
              <a:rPr lang="en-US" dirty="0"/>
              <a:t>Picks up where 3360 Data Science I left off</a:t>
            </a:r>
          </a:p>
          <a:p>
            <a:r>
              <a:rPr lang="en-US" dirty="0"/>
              <a:t>A deeper dive into modeling and quantitative analysis methods</a:t>
            </a:r>
          </a:p>
          <a:p>
            <a:r>
              <a:rPr lang="en-US" dirty="0"/>
              <a:t>“What to do when you’ve already tried Option A”</a:t>
            </a:r>
          </a:p>
          <a:p>
            <a:r>
              <a:rPr lang="en-US" dirty="0"/>
              <a:t>Combination of theory and practice using latest data science tools and techniques</a:t>
            </a:r>
          </a:p>
        </p:txBody>
      </p:sp>
      <p:sp>
        <p:nvSpPr>
          <p:cNvPr id="4" name="Footer Placeholder 3"/>
          <p:cNvSpPr>
            <a:spLocks noGrp="1"/>
          </p:cNvSpPr>
          <p:nvPr>
            <p:ph type="ftr" sz="quarter" idx="11"/>
          </p:nvPr>
        </p:nvSpPr>
        <p:spPr/>
        <p:txBody>
          <a:bodyPr/>
          <a:lstStyle/>
          <a:p>
            <a:r>
              <a:rPr lang="en-US"/>
              <a:t>CSCI 4360/6360 Data Science II</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13</a:t>
            </a:fld>
            <a:endParaRPr lang="en-US" dirty="0"/>
          </a:p>
        </p:txBody>
      </p:sp>
    </p:spTree>
    <p:extLst>
      <p:ext uri="{BB962C8B-B14F-4D97-AF65-F5344CB8AC3E}">
        <p14:creationId xmlns:p14="http://schemas.microsoft.com/office/powerpoint/2010/main" val="10162619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this course is *not*</a:t>
            </a:r>
          </a:p>
        </p:txBody>
      </p:sp>
      <p:sp>
        <p:nvSpPr>
          <p:cNvPr id="3" name="Content Placeholder 2"/>
          <p:cNvSpPr>
            <a:spLocks noGrp="1"/>
          </p:cNvSpPr>
          <p:nvPr>
            <p:ph idx="1"/>
          </p:nvPr>
        </p:nvSpPr>
        <p:spPr/>
        <p:txBody>
          <a:bodyPr>
            <a:normAutofit lnSpcReduction="10000"/>
          </a:bodyPr>
          <a:lstStyle/>
          <a:p>
            <a:r>
              <a:rPr lang="en-US" dirty="0"/>
              <a:t>Introduction to probability and statistics</a:t>
            </a:r>
          </a:p>
          <a:p>
            <a:pPr lvl="1"/>
            <a:r>
              <a:rPr lang="en-US" dirty="0"/>
              <a:t>Should be able to derive Bayes’ Theorem from law of conditional probability, no sweat</a:t>
            </a:r>
          </a:p>
          <a:p>
            <a:pPr lvl="1"/>
            <a:r>
              <a:rPr lang="en-US" dirty="0"/>
              <a:t>Don’t need to prove the SVM dual, but should be aware of it and its function</a:t>
            </a:r>
          </a:p>
          <a:p>
            <a:r>
              <a:rPr lang="en-US" dirty="0"/>
              <a:t>Introduction to programming</a:t>
            </a:r>
          </a:p>
          <a:p>
            <a:pPr lvl="1"/>
            <a:r>
              <a:rPr lang="en-US" dirty="0"/>
              <a:t>No Python experience required, but are expected to pick it up </a:t>
            </a:r>
            <a:r>
              <a:rPr lang="en-US" b="1" dirty="0"/>
              <a:t>FAST </a:t>
            </a:r>
            <a:r>
              <a:rPr lang="en-US" dirty="0"/>
              <a:t>(i.e., you’ve programmed before, just not in Python)</a:t>
            </a:r>
          </a:p>
          <a:p>
            <a:pPr lvl="1"/>
            <a:r>
              <a:rPr lang="en-US" dirty="0"/>
              <a:t>Lecture 2 is a Python crash-course, Workshop 0 is hands-on</a:t>
            </a:r>
          </a:p>
          <a:p>
            <a:r>
              <a:rPr lang="en-US" dirty="0"/>
              <a:t>Deep Learning 101</a:t>
            </a:r>
          </a:p>
          <a:p>
            <a:pPr lvl="1"/>
            <a:r>
              <a:rPr lang="en-US" dirty="0"/>
              <a:t>Yes, we will cover deep learning toward the end</a:t>
            </a:r>
          </a:p>
          <a:p>
            <a:pPr lvl="1"/>
            <a:r>
              <a:rPr lang="en-US" dirty="0"/>
              <a:t>There is a LOT more to data science than throwing a </a:t>
            </a:r>
            <a:r>
              <a:rPr lang="en-US" dirty="0" err="1"/>
              <a:t>ResNet</a:t>
            </a:r>
            <a:r>
              <a:rPr lang="en-US" dirty="0"/>
              <a:t> at it</a:t>
            </a:r>
          </a:p>
        </p:txBody>
      </p:sp>
      <p:sp>
        <p:nvSpPr>
          <p:cNvPr id="4" name="Footer Placeholder 3"/>
          <p:cNvSpPr>
            <a:spLocks noGrp="1"/>
          </p:cNvSpPr>
          <p:nvPr>
            <p:ph type="ftr" sz="quarter" idx="11"/>
          </p:nvPr>
        </p:nvSpPr>
        <p:spPr/>
        <p:txBody>
          <a:bodyPr/>
          <a:lstStyle/>
          <a:p>
            <a:r>
              <a:rPr lang="en-US"/>
              <a:t>CSCI 4360/6360 Data Science II</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14</a:t>
            </a:fld>
            <a:endParaRPr lang="en-US" dirty="0"/>
          </a:p>
        </p:txBody>
      </p:sp>
      <p:sp>
        <p:nvSpPr>
          <p:cNvPr id="6" name="Oval 5">
            <a:extLst>
              <a:ext uri="{FF2B5EF4-FFF2-40B4-BE49-F238E27FC236}">
                <a16:creationId xmlns:a16="http://schemas.microsoft.com/office/drawing/2014/main" id="{8A0E98E4-6732-BE2F-9E92-47AF5406B607}"/>
              </a:ext>
            </a:extLst>
          </p:cNvPr>
          <p:cNvSpPr/>
          <p:nvPr/>
        </p:nvSpPr>
        <p:spPr>
          <a:xfrm>
            <a:off x="781879" y="2030326"/>
            <a:ext cx="7830314" cy="1640526"/>
          </a:xfrm>
          <a:prstGeom prst="ellipse">
            <a:avLst/>
          </a:prstGeom>
          <a:noFill/>
          <a:ln w="7620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ounded Rectangular Callout 6">
            <a:extLst>
              <a:ext uri="{FF2B5EF4-FFF2-40B4-BE49-F238E27FC236}">
                <a16:creationId xmlns:a16="http://schemas.microsoft.com/office/drawing/2014/main" id="{BDF1F932-0E5A-9ABE-B92D-D8F892BCEA5B}"/>
              </a:ext>
            </a:extLst>
          </p:cNvPr>
          <p:cNvSpPr/>
          <p:nvPr/>
        </p:nvSpPr>
        <p:spPr>
          <a:xfrm>
            <a:off x="7394713" y="161771"/>
            <a:ext cx="4753537" cy="1868555"/>
          </a:xfrm>
          <a:prstGeom prst="wedgeRoundRectCallout">
            <a:avLst>
              <a:gd name="adj1" fmla="val -32118"/>
              <a:gd name="adj2" fmla="val 65164"/>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Recent (</a:t>
            </a:r>
            <a:r>
              <a:rPr lang="en-US" dirty="0" err="1"/>
              <a:t>ie</a:t>
            </a:r>
            <a:r>
              <a:rPr lang="en-US" dirty="0"/>
              <a:t>, ~2022) changes to CSCI 3360 have made this point problematic. Needless to say I’m aware DS1 no longer teaches much (if any) prob/stat/</a:t>
            </a:r>
            <a:r>
              <a:rPr lang="en-US" dirty="0" err="1"/>
              <a:t>linalg</a:t>
            </a:r>
            <a:r>
              <a:rPr lang="en-US" dirty="0"/>
              <a:t>, so we’ll take this one step at a time.</a:t>
            </a:r>
          </a:p>
        </p:txBody>
      </p:sp>
    </p:spTree>
    <p:extLst>
      <p:ext uri="{BB962C8B-B14F-4D97-AF65-F5344CB8AC3E}">
        <p14:creationId xmlns:p14="http://schemas.microsoft.com/office/powerpoint/2010/main" val="1056865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
                                            <p:txEl>
                                              <p:pRg st="3" end="3"/>
                                            </p:txEl>
                                          </p:spTgt>
                                        </p:tgtEl>
                                        <p:attrNameLst>
                                          <p:attrName>style.visibility</p:attrName>
                                        </p:attrNameLst>
                                      </p:cBhvr>
                                      <p:to>
                                        <p:strVal val="visible"/>
                                      </p:to>
                                    </p:set>
                                    <p:animEffect transition="in" filter="fade">
                                      <p:cBhvr>
                                        <p:cTn id="26" dur="500"/>
                                        <p:tgtEl>
                                          <p:spTgt spid="3">
                                            <p:txEl>
                                              <p:pRg st="3" end="3"/>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animEffect transition="in" filter="fade">
                                      <p:cBhvr>
                                        <p:cTn id="29" dur="500"/>
                                        <p:tgtEl>
                                          <p:spTgt spid="3">
                                            <p:txEl>
                                              <p:pRg st="4" end="4"/>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
                                            <p:txEl>
                                              <p:pRg st="7" end="7"/>
                                            </p:txEl>
                                          </p:spTgt>
                                        </p:tgtEl>
                                        <p:attrNameLst>
                                          <p:attrName>style.visibility</p:attrName>
                                        </p:attrNameLst>
                                      </p:cBhvr>
                                      <p:to>
                                        <p:strVal val="visible"/>
                                      </p:to>
                                    </p:set>
                                    <p:animEffect transition="in" filter="fade">
                                      <p:cBhvr>
                                        <p:cTn id="40" dur="500"/>
                                        <p:tgtEl>
                                          <p:spTgt spid="3">
                                            <p:txEl>
                                              <p:pRg st="7" end="7"/>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
                                            <p:txEl>
                                              <p:pRg st="8" end="8"/>
                                            </p:txEl>
                                          </p:spTgt>
                                        </p:tgtEl>
                                        <p:attrNameLst>
                                          <p:attrName>style.visibility</p:attrName>
                                        </p:attrNameLst>
                                      </p:cBhvr>
                                      <p:to>
                                        <p:strVal val="visible"/>
                                      </p:to>
                                    </p:set>
                                    <p:animEffect transition="in" filter="fade">
                                      <p:cBhvr>
                                        <p:cTn id="43"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6" grpId="0" animBg="1"/>
      <p:bldP spid="7"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a:t>
            </a:r>
          </a:p>
        </p:txBody>
      </p:sp>
      <p:sp>
        <p:nvSpPr>
          <p:cNvPr id="3" name="Content Placeholder 2"/>
          <p:cNvSpPr>
            <a:spLocks noGrp="1"/>
          </p:cNvSpPr>
          <p:nvPr>
            <p:ph idx="1"/>
          </p:nvPr>
        </p:nvSpPr>
        <p:spPr/>
        <p:txBody>
          <a:bodyPr>
            <a:normAutofit/>
          </a:bodyPr>
          <a:lstStyle/>
          <a:p>
            <a:r>
              <a:rPr lang="en-US" dirty="0"/>
              <a:t>Course title: </a:t>
            </a:r>
            <a:r>
              <a:rPr lang="en-US" b="1" dirty="0"/>
              <a:t>Data Science II</a:t>
            </a:r>
          </a:p>
          <a:p>
            <a:pPr lvl="1"/>
            <a:r>
              <a:rPr lang="en-US" dirty="0"/>
              <a:t>CSCI 4360 (for undergraduates)</a:t>
            </a:r>
          </a:p>
          <a:p>
            <a:pPr lvl="1"/>
            <a:r>
              <a:rPr lang="en-US" dirty="0"/>
              <a:t>CSCI 6360 (for graduates)</a:t>
            </a:r>
          </a:p>
          <a:p>
            <a:r>
              <a:rPr lang="en-US" dirty="0"/>
              <a:t>Course textbooks: </a:t>
            </a:r>
            <a:r>
              <a:rPr lang="en-US" b="1" dirty="0"/>
              <a:t>none required</a:t>
            </a:r>
            <a:endParaRPr lang="en-US" dirty="0"/>
          </a:p>
          <a:p>
            <a:pPr lvl="1"/>
            <a:r>
              <a:rPr lang="en-US" dirty="0"/>
              <a:t>Lots of recommended books—check out the course website</a:t>
            </a:r>
          </a:p>
          <a:p>
            <a:pPr lvl="1"/>
            <a:r>
              <a:rPr lang="en-US" dirty="0"/>
              <a:t>Will continue to update with more references</a:t>
            </a:r>
          </a:p>
          <a:p>
            <a:r>
              <a:rPr lang="en-US" dirty="0"/>
              <a:t>Python: </a:t>
            </a:r>
            <a:r>
              <a:rPr lang="en-US" b="1" dirty="0"/>
              <a:t>3.10 – 3.12</a:t>
            </a:r>
            <a:endParaRPr lang="en-US" dirty="0"/>
          </a:p>
          <a:p>
            <a:pPr lvl="1"/>
            <a:r>
              <a:rPr lang="en-US" dirty="0"/>
              <a:t>Absolutely no earlier than 3.9</a:t>
            </a:r>
          </a:p>
          <a:p>
            <a:pPr lvl="1"/>
            <a:r>
              <a:rPr lang="en-US" dirty="0">
                <a:hlinkClick r:id="rId3"/>
              </a:rPr>
              <a:t>https://devguide.python.org/versions/</a:t>
            </a:r>
            <a:r>
              <a:rPr lang="en-US" dirty="0"/>
              <a:t> </a:t>
            </a:r>
          </a:p>
          <a:p>
            <a:pPr lvl="1"/>
            <a:endParaRPr lang="en-US" dirty="0"/>
          </a:p>
        </p:txBody>
      </p:sp>
      <p:sp>
        <p:nvSpPr>
          <p:cNvPr id="4" name="Footer Placeholder 3"/>
          <p:cNvSpPr>
            <a:spLocks noGrp="1"/>
          </p:cNvSpPr>
          <p:nvPr>
            <p:ph type="ftr" sz="quarter" idx="11"/>
          </p:nvPr>
        </p:nvSpPr>
        <p:spPr/>
        <p:txBody>
          <a:bodyPr/>
          <a:lstStyle/>
          <a:p>
            <a:r>
              <a:rPr lang="en-US"/>
              <a:t>CSCI 4360/6360 Data Science II</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15</a:t>
            </a:fld>
            <a:endParaRPr lang="en-US" dirty="0"/>
          </a:p>
        </p:txBody>
      </p:sp>
      <p:pic>
        <p:nvPicPr>
          <p:cNvPr id="7" name="Picture 6" descr="A graph of progress on a computer&#10;&#10;Description automatically generated with medium confidence">
            <a:extLst>
              <a:ext uri="{FF2B5EF4-FFF2-40B4-BE49-F238E27FC236}">
                <a16:creationId xmlns:a16="http://schemas.microsoft.com/office/drawing/2014/main" id="{D7D0ECA6-B747-F166-6B79-7783BC8D0454}"/>
              </a:ext>
            </a:extLst>
          </p:cNvPr>
          <p:cNvPicPr>
            <a:picLocks noChangeAspect="1"/>
          </p:cNvPicPr>
          <p:nvPr/>
        </p:nvPicPr>
        <p:blipFill>
          <a:blip r:embed="rId4"/>
          <a:stretch>
            <a:fillRect/>
          </a:stretch>
        </p:blipFill>
        <p:spPr>
          <a:xfrm>
            <a:off x="6974946" y="2260600"/>
            <a:ext cx="5056351" cy="3345070"/>
          </a:xfrm>
          <a:prstGeom prst="rect">
            <a:avLst/>
          </a:prstGeom>
        </p:spPr>
      </p:pic>
    </p:spTree>
    <p:extLst>
      <p:ext uri="{BB962C8B-B14F-4D97-AF65-F5344CB8AC3E}">
        <p14:creationId xmlns:p14="http://schemas.microsoft.com/office/powerpoint/2010/main" val="1406461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fade">
                                      <p:cBhvr>
                                        <p:cTn id="35" dur="500"/>
                                        <p:tgtEl>
                                          <p:spTgt spid="3">
                                            <p:txEl>
                                              <p:pRg st="8" end="8"/>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7"/>
                                        </p:tgtEl>
                                        <p:attrNameLst>
                                          <p:attrName>style.visibility</p:attrName>
                                        </p:attrNameLst>
                                      </p:cBhvr>
                                      <p:to>
                                        <p:strVal val="visible"/>
                                      </p:to>
                                    </p:set>
                                    <p:animEffect transition="in" filter="fade">
                                      <p:cBhvr>
                                        <p:cTn id="4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Who?</a:t>
            </a:r>
          </a:p>
        </p:txBody>
      </p:sp>
      <p:sp>
        <p:nvSpPr>
          <p:cNvPr id="3" name="Content Placeholder 2"/>
          <p:cNvSpPr>
            <a:spLocks noGrp="1"/>
          </p:cNvSpPr>
          <p:nvPr>
            <p:ph idx="1"/>
          </p:nvPr>
        </p:nvSpPr>
        <p:spPr/>
        <p:txBody>
          <a:bodyPr>
            <a:normAutofit fontScale="92500" lnSpcReduction="20000"/>
          </a:bodyPr>
          <a:lstStyle/>
          <a:p>
            <a:r>
              <a:rPr lang="en-US" dirty="0"/>
              <a:t>Prof. Shannon Quinn (that’s me)</a:t>
            </a:r>
          </a:p>
          <a:p>
            <a:pPr lvl="1"/>
            <a:r>
              <a:rPr lang="en-US" dirty="0"/>
              <a:t>2008: B.S. in Computer Science from Georgia Tech (go Jackets!)</a:t>
            </a:r>
          </a:p>
          <a:p>
            <a:pPr lvl="1"/>
            <a:r>
              <a:rPr lang="en-US" dirty="0"/>
              <a:t>2010: M.S. in Computational Biology from Carnegie Mellon</a:t>
            </a:r>
          </a:p>
          <a:p>
            <a:pPr lvl="1"/>
            <a:r>
              <a:rPr lang="en-US" dirty="0"/>
              <a:t>2014: Ph.D. in Computational Biology from joint Carnegie Mellon-University of Pittsburgh Ph.D. Program in Computational Biology</a:t>
            </a:r>
          </a:p>
          <a:p>
            <a:pPr lvl="1"/>
            <a:r>
              <a:rPr lang="en-US" dirty="0"/>
              <a:t>Started at UGA in January 2015</a:t>
            </a:r>
          </a:p>
          <a:p>
            <a:r>
              <a:rPr lang="en-US" dirty="0"/>
              <a:t>Research areas</a:t>
            </a:r>
          </a:p>
          <a:p>
            <a:pPr lvl="1"/>
            <a:r>
              <a:rPr lang="en-US" dirty="0"/>
              <a:t>Biomedical imaging</a:t>
            </a:r>
          </a:p>
          <a:p>
            <a:pPr lvl="1"/>
            <a:r>
              <a:rPr lang="en-US" dirty="0"/>
              <a:t>Computer vision</a:t>
            </a:r>
          </a:p>
          <a:p>
            <a:pPr lvl="1"/>
            <a:r>
              <a:rPr lang="en-US" dirty="0"/>
              <a:t>Distributed computing</a:t>
            </a:r>
          </a:p>
          <a:p>
            <a:pPr lvl="1"/>
            <a:r>
              <a:rPr lang="en-US" dirty="0"/>
              <a:t>Representation learning</a:t>
            </a:r>
          </a:p>
          <a:p>
            <a:pPr lvl="1"/>
            <a:r>
              <a:rPr lang="en-US" b="1" dirty="0"/>
              <a:t>Spatial Biology</a:t>
            </a:r>
          </a:p>
        </p:txBody>
      </p:sp>
      <p:sp>
        <p:nvSpPr>
          <p:cNvPr id="4" name="Footer Placeholder 3"/>
          <p:cNvSpPr>
            <a:spLocks noGrp="1"/>
          </p:cNvSpPr>
          <p:nvPr>
            <p:ph type="ftr" sz="quarter" idx="11"/>
          </p:nvPr>
        </p:nvSpPr>
        <p:spPr/>
        <p:txBody>
          <a:bodyPr/>
          <a:lstStyle/>
          <a:p>
            <a:r>
              <a:rPr lang="en-US"/>
              <a:t>CSCI 4360/6360 Data Science II</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16</a:t>
            </a:fld>
            <a:endParaRPr lang="en-US" dirty="0"/>
          </a:p>
        </p:txBody>
      </p:sp>
    </p:spTree>
    <p:extLst>
      <p:ext uri="{BB962C8B-B14F-4D97-AF65-F5344CB8AC3E}">
        <p14:creationId xmlns:p14="http://schemas.microsoft.com/office/powerpoint/2010/main" val="1131435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fade">
                                      <p:cBhvr>
                                        <p:cTn id="30" dur="500"/>
                                        <p:tgtEl>
                                          <p:spTgt spid="3">
                                            <p:txEl>
                                              <p:pRg st="7" end="7"/>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fade">
                                      <p:cBhvr>
                                        <p:cTn id="33" dur="500"/>
                                        <p:tgtEl>
                                          <p:spTgt spid="3">
                                            <p:txEl>
                                              <p:pRg st="8" end="8"/>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
                                            <p:txEl>
                                              <p:pRg st="9" end="9"/>
                                            </p:txEl>
                                          </p:spTgt>
                                        </p:tgtEl>
                                        <p:attrNameLst>
                                          <p:attrName>style.visibility</p:attrName>
                                        </p:attrNameLst>
                                      </p:cBhvr>
                                      <p:to>
                                        <p:strVal val="visible"/>
                                      </p:to>
                                    </p:set>
                                    <p:animEffect transition="in" filter="fade">
                                      <p:cBhvr>
                                        <p:cTn id="36" dur="500"/>
                                        <p:tgtEl>
                                          <p:spTgt spid="3">
                                            <p:txEl>
                                              <p:pRg st="9" end="9"/>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
                                            <p:txEl>
                                              <p:pRg st="10" end="10"/>
                                            </p:txEl>
                                          </p:spTgt>
                                        </p:tgtEl>
                                        <p:attrNameLst>
                                          <p:attrName>style.visibility</p:attrName>
                                        </p:attrNameLst>
                                      </p:cBhvr>
                                      <p:to>
                                        <p:strVal val="visible"/>
                                      </p:to>
                                    </p:set>
                                    <p:animEffect transition="in" filter="fade">
                                      <p:cBhvr>
                                        <p:cTn id="39"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When and Where?</a:t>
            </a:r>
          </a:p>
        </p:txBody>
      </p:sp>
      <p:sp>
        <p:nvSpPr>
          <p:cNvPr id="3" name="Content Placeholder 2"/>
          <p:cNvSpPr>
            <a:spLocks noGrp="1"/>
          </p:cNvSpPr>
          <p:nvPr>
            <p:ph idx="1"/>
          </p:nvPr>
        </p:nvSpPr>
        <p:spPr/>
        <p:txBody>
          <a:bodyPr>
            <a:normAutofit fontScale="92500" lnSpcReduction="10000"/>
          </a:bodyPr>
          <a:lstStyle/>
          <a:p>
            <a:r>
              <a:rPr lang="en-US" dirty="0"/>
              <a:t>Lectures</a:t>
            </a:r>
          </a:p>
          <a:p>
            <a:pPr lvl="1"/>
            <a:r>
              <a:rPr lang="en-US" dirty="0"/>
              <a:t>Tuesdays and Thursdays: 2:20 </a:t>
            </a:r>
            <a:r>
              <a:rPr lang="mr-IN" dirty="0"/>
              <a:t>–</a:t>
            </a:r>
            <a:r>
              <a:rPr lang="en-US" dirty="0"/>
              <a:t> 3:35pm, Journalism 0501 (here!)</a:t>
            </a:r>
          </a:p>
          <a:p>
            <a:r>
              <a:rPr lang="en-US" dirty="0"/>
              <a:t>Workshops</a:t>
            </a:r>
          </a:p>
          <a:p>
            <a:pPr lvl="1"/>
            <a:r>
              <a:rPr lang="en-US" dirty="0"/>
              <a:t>Wednesdays: 3:00 </a:t>
            </a:r>
            <a:r>
              <a:rPr lang="mr-IN" dirty="0"/>
              <a:t>–</a:t>
            </a:r>
            <a:r>
              <a:rPr lang="en-US" dirty="0"/>
              <a:t> 3:50pm, Dawson Hall 0310</a:t>
            </a:r>
          </a:p>
          <a:p>
            <a:r>
              <a:rPr lang="en-US" dirty="0"/>
              <a:t>Office Hours</a:t>
            </a:r>
          </a:p>
          <a:p>
            <a:pPr lvl="1"/>
            <a:r>
              <a:rPr lang="en-US" dirty="0"/>
              <a:t>Discord (aka </a:t>
            </a:r>
            <a:r>
              <a:rPr lang="en-US" b="1" dirty="0"/>
              <a:t>virtual</a:t>
            </a:r>
            <a:r>
              <a:rPr lang="en-US" dirty="0"/>
              <a:t>)</a:t>
            </a:r>
          </a:p>
          <a:p>
            <a:pPr lvl="1"/>
            <a:r>
              <a:rPr lang="en-US" dirty="0"/>
              <a:t>Tuesdays, 1:00 </a:t>
            </a:r>
            <a:r>
              <a:rPr lang="mr-IN" dirty="0"/>
              <a:t>–</a:t>
            </a:r>
            <a:r>
              <a:rPr lang="en-US" dirty="0"/>
              <a:t> 2:00pm</a:t>
            </a:r>
          </a:p>
          <a:p>
            <a:pPr lvl="1"/>
            <a:r>
              <a:rPr lang="en-US" dirty="0"/>
              <a:t>Thursdays, 12:00 – 1:00pm</a:t>
            </a:r>
          </a:p>
          <a:p>
            <a:pPr lvl="1"/>
            <a:r>
              <a:rPr lang="en-US" dirty="0"/>
              <a:t>Or by appointment</a:t>
            </a:r>
          </a:p>
          <a:p>
            <a:r>
              <a:rPr lang="en-US" dirty="0"/>
              <a:t>TA: TBD</a:t>
            </a:r>
          </a:p>
          <a:p>
            <a:pPr lvl="1"/>
            <a:r>
              <a:rPr lang="en-US" dirty="0"/>
              <a:t>Will announce when they have been assigned</a:t>
            </a:r>
          </a:p>
        </p:txBody>
      </p:sp>
      <p:sp>
        <p:nvSpPr>
          <p:cNvPr id="4" name="Footer Placeholder 3"/>
          <p:cNvSpPr>
            <a:spLocks noGrp="1"/>
          </p:cNvSpPr>
          <p:nvPr>
            <p:ph type="ftr" sz="quarter" idx="11"/>
          </p:nvPr>
        </p:nvSpPr>
        <p:spPr/>
        <p:txBody>
          <a:bodyPr/>
          <a:lstStyle/>
          <a:p>
            <a:r>
              <a:rPr lang="en-US"/>
              <a:t>CSCI 4360/6360 Data Science II</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17</a:t>
            </a:fld>
            <a:endParaRPr lang="en-US" dirty="0"/>
          </a:p>
        </p:txBody>
      </p:sp>
    </p:spTree>
    <p:extLst>
      <p:ext uri="{BB962C8B-B14F-4D97-AF65-F5344CB8AC3E}">
        <p14:creationId xmlns:p14="http://schemas.microsoft.com/office/powerpoint/2010/main" val="1368483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When and Where?</a:t>
            </a:r>
          </a:p>
        </p:txBody>
      </p:sp>
      <p:sp>
        <p:nvSpPr>
          <p:cNvPr id="4" name="Footer Placeholder 3"/>
          <p:cNvSpPr>
            <a:spLocks noGrp="1"/>
          </p:cNvSpPr>
          <p:nvPr>
            <p:ph type="ftr" sz="quarter" idx="11"/>
          </p:nvPr>
        </p:nvSpPr>
        <p:spPr/>
        <p:txBody>
          <a:bodyPr/>
          <a:lstStyle/>
          <a:p>
            <a:r>
              <a:rPr lang="en-US"/>
              <a:t>CSCI 4360/6360 Data Science II</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18</a:t>
            </a:fld>
            <a:endParaRPr lang="en-US" dirty="0"/>
          </a:p>
        </p:txBody>
      </p:sp>
      <p:sp>
        <p:nvSpPr>
          <p:cNvPr id="6" name="TextBox 5">
            <a:extLst>
              <a:ext uri="{FF2B5EF4-FFF2-40B4-BE49-F238E27FC236}">
                <a16:creationId xmlns:a16="http://schemas.microsoft.com/office/drawing/2014/main" id="{BEE1251A-8338-604F-B61E-F7BE59EFCE5A}"/>
              </a:ext>
            </a:extLst>
          </p:cNvPr>
          <p:cNvSpPr txBox="1"/>
          <p:nvPr/>
        </p:nvSpPr>
        <p:spPr>
          <a:xfrm>
            <a:off x="2628777" y="1478517"/>
            <a:ext cx="2005677" cy="369332"/>
          </a:xfrm>
          <a:prstGeom prst="rect">
            <a:avLst/>
          </a:prstGeom>
          <a:noFill/>
        </p:spPr>
        <p:txBody>
          <a:bodyPr wrap="none" rtlCol="0">
            <a:spAutoFit/>
          </a:bodyPr>
          <a:lstStyle/>
          <a:p>
            <a:r>
              <a:rPr lang="en-US" dirty="0"/>
              <a:t>Tuesday / Thursday</a:t>
            </a:r>
          </a:p>
        </p:txBody>
      </p:sp>
      <p:sp>
        <p:nvSpPr>
          <p:cNvPr id="10" name="TextBox 9">
            <a:extLst>
              <a:ext uri="{FF2B5EF4-FFF2-40B4-BE49-F238E27FC236}">
                <a16:creationId xmlns:a16="http://schemas.microsoft.com/office/drawing/2014/main" id="{A68876C3-D3C1-3C40-89FC-6F43FB22BC0D}"/>
              </a:ext>
            </a:extLst>
          </p:cNvPr>
          <p:cNvSpPr txBox="1"/>
          <p:nvPr/>
        </p:nvSpPr>
        <p:spPr>
          <a:xfrm>
            <a:off x="8348668" y="1478517"/>
            <a:ext cx="1336263" cy="369332"/>
          </a:xfrm>
          <a:prstGeom prst="rect">
            <a:avLst/>
          </a:prstGeom>
          <a:noFill/>
        </p:spPr>
        <p:txBody>
          <a:bodyPr wrap="none" rtlCol="0">
            <a:spAutoFit/>
          </a:bodyPr>
          <a:lstStyle/>
          <a:p>
            <a:r>
              <a:rPr lang="en-US" dirty="0"/>
              <a:t>Wednesday</a:t>
            </a:r>
          </a:p>
        </p:txBody>
      </p:sp>
      <p:pic>
        <p:nvPicPr>
          <p:cNvPr id="7" name="Picture 6" descr="A map of a university&#10;&#10;Description automatically generated">
            <a:extLst>
              <a:ext uri="{FF2B5EF4-FFF2-40B4-BE49-F238E27FC236}">
                <a16:creationId xmlns:a16="http://schemas.microsoft.com/office/drawing/2014/main" id="{BEA2E775-FD61-8088-7E3F-2C9EE3443C57}"/>
              </a:ext>
            </a:extLst>
          </p:cNvPr>
          <p:cNvPicPr>
            <a:picLocks noChangeAspect="1"/>
          </p:cNvPicPr>
          <p:nvPr/>
        </p:nvPicPr>
        <p:blipFill>
          <a:blip r:embed="rId2"/>
          <a:stretch>
            <a:fillRect/>
          </a:stretch>
        </p:blipFill>
        <p:spPr>
          <a:xfrm>
            <a:off x="1508230" y="1927087"/>
            <a:ext cx="4313202" cy="4724400"/>
          </a:xfrm>
          <a:prstGeom prst="rect">
            <a:avLst/>
          </a:prstGeom>
        </p:spPr>
      </p:pic>
      <p:pic>
        <p:nvPicPr>
          <p:cNvPr id="11" name="Picture 10" descr="A map of a city&#10;&#10;Description automatically generated">
            <a:extLst>
              <a:ext uri="{FF2B5EF4-FFF2-40B4-BE49-F238E27FC236}">
                <a16:creationId xmlns:a16="http://schemas.microsoft.com/office/drawing/2014/main" id="{B9FE5055-995C-C67A-232D-595F424D34FB}"/>
              </a:ext>
            </a:extLst>
          </p:cNvPr>
          <p:cNvPicPr>
            <a:picLocks noChangeAspect="1"/>
          </p:cNvPicPr>
          <p:nvPr/>
        </p:nvPicPr>
        <p:blipFill>
          <a:blip r:embed="rId3"/>
          <a:stretch>
            <a:fillRect/>
          </a:stretch>
        </p:blipFill>
        <p:spPr>
          <a:xfrm>
            <a:off x="7118416" y="1927087"/>
            <a:ext cx="3882124" cy="4724400"/>
          </a:xfrm>
          <a:prstGeom prst="rect">
            <a:avLst/>
          </a:prstGeom>
        </p:spPr>
      </p:pic>
    </p:spTree>
    <p:extLst>
      <p:ext uri="{BB962C8B-B14F-4D97-AF65-F5344CB8AC3E}">
        <p14:creationId xmlns:p14="http://schemas.microsoft.com/office/powerpoint/2010/main" val="11978122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a:t>
            </a:r>
          </a:p>
        </p:txBody>
      </p:sp>
      <p:sp>
        <p:nvSpPr>
          <p:cNvPr id="3" name="Content Placeholder 2"/>
          <p:cNvSpPr>
            <a:spLocks noGrp="1"/>
          </p:cNvSpPr>
          <p:nvPr>
            <p:ph idx="1"/>
          </p:nvPr>
        </p:nvSpPr>
        <p:spPr>
          <a:xfrm>
            <a:off x="1120000" y="1825625"/>
            <a:ext cx="10233800" cy="623107"/>
          </a:xfrm>
        </p:spPr>
        <p:txBody>
          <a:bodyPr/>
          <a:lstStyle/>
          <a:p>
            <a:r>
              <a:rPr lang="en-US" dirty="0"/>
              <a:t>Course website / syllabus: </a:t>
            </a:r>
            <a:r>
              <a:rPr lang="en-US" dirty="0">
                <a:hlinkClick r:id="rId2"/>
              </a:rPr>
              <a:t>https://eds-uga.github.io/csci-x360-sp25/</a:t>
            </a:r>
            <a:r>
              <a:rPr lang="en-US" dirty="0"/>
              <a:t> </a:t>
            </a:r>
          </a:p>
        </p:txBody>
      </p:sp>
      <p:sp>
        <p:nvSpPr>
          <p:cNvPr id="4" name="Footer Placeholder 3"/>
          <p:cNvSpPr>
            <a:spLocks noGrp="1"/>
          </p:cNvSpPr>
          <p:nvPr>
            <p:ph type="ftr" sz="quarter" idx="11"/>
          </p:nvPr>
        </p:nvSpPr>
        <p:spPr/>
        <p:txBody>
          <a:bodyPr/>
          <a:lstStyle/>
          <a:p>
            <a:r>
              <a:rPr lang="en-US"/>
              <a:t>CSCI 4360/6360 Data Science II</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19</a:t>
            </a:fld>
            <a:endParaRPr lang="en-US" dirty="0"/>
          </a:p>
        </p:txBody>
      </p:sp>
      <p:pic>
        <p:nvPicPr>
          <p:cNvPr id="10" name="Picture 9" descr="A close up of a logo&#10;&#10;Description automatically generated">
            <a:extLst>
              <a:ext uri="{FF2B5EF4-FFF2-40B4-BE49-F238E27FC236}">
                <a16:creationId xmlns:a16="http://schemas.microsoft.com/office/drawing/2014/main" id="{FD341E68-6E6A-9D9A-28D7-D9393A95DD44}"/>
              </a:ext>
            </a:extLst>
          </p:cNvPr>
          <p:cNvPicPr>
            <a:picLocks noChangeAspect="1"/>
          </p:cNvPicPr>
          <p:nvPr/>
        </p:nvPicPr>
        <p:blipFill>
          <a:blip r:embed="rId3"/>
          <a:stretch>
            <a:fillRect/>
          </a:stretch>
        </p:blipFill>
        <p:spPr>
          <a:xfrm>
            <a:off x="2209800" y="3087336"/>
            <a:ext cx="7772400" cy="1755399"/>
          </a:xfrm>
          <a:prstGeom prst="rect">
            <a:avLst/>
          </a:prstGeom>
        </p:spPr>
      </p:pic>
    </p:spTree>
    <p:extLst>
      <p:ext uri="{BB962C8B-B14F-4D97-AF65-F5344CB8AC3E}">
        <p14:creationId xmlns:p14="http://schemas.microsoft.com/office/powerpoint/2010/main" val="7314693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“data science”?</a:t>
            </a:r>
          </a:p>
        </p:txBody>
      </p:sp>
      <p:sp>
        <p:nvSpPr>
          <p:cNvPr id="3" name="Content Placeholder 2"/>
          <p:cNvSpPr>
            <a:spLocks noGrp="1"/>
          </p:cNvSpPr>
          <p:nvPr>
            <p:ph idx="1"/>
          </p:nvPr>
        </p:nvSpPr>
        <p:spPr>
          <a:xfrm>
            <a:off x="1120000" y="1825625"/>
            <a:ext cx="10233800" cy="778090"/>
          </a:xfrm>
        </p:spPr>
        <p:txBody>
          <a:bodyPr/>
          <a:lstStyle/>
          <a:p>
            <a:r>
              <a:rPr lang="en-US" dirty="0"/>
              <a:t>It’s a field singularly devoted to bringing back the Venn Diagram</a:t>
            </a:r>
          </a:p>
        </p:txBody>
      </p:sp>
      <p:sp>
        <p:nvSpPr>
          <p:cNvPr id="4" name="Footer Placeholder 3"/>
          <p:cNvSpPr>
            <a:spLocks noGrp="1"/>
          </p:cNvSpPr>
          <p:nvPr>
            <p:ph type="ftr" sz="quarter" idx="11"/>
          </p:nvPr>
        </p:nvSpPr>
        <p:spPr/>
        <p:txBody>
          <a:bodyPr/>
          <a:lstStyle/>
          <a:p>
            <a:r>
              <a:rPr lang="en-US"/>
              <a:t>CSCI 4360/6360 Data Science II</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2</a:t>
            </a:fld>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3064" y="2506394"/>
            <a:ext cx="2181284" cy="2082135"/>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71428" y="2464231"/>
            <a:ext cx="2203615" cy="2273396"/>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42586" y="3029761"/>
            <a:ext cx="3167774" cy="2205549"/>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81518" y="3058833"/>
            <a:ext cx="3194516" cy="2390906"/>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59564" y="2458526"/>
            <a:ext cx="3897824" cy="3897824"/>
          </a:xfrm>
          <a:prstGeom prst="rect">
            <a:avLst/>
          </a:prstGeom>
        </p:spPr>
      </p:pic>
      <p:pic>
        <p:nvPicPr>
          <p:cNvPr id="13" name="Picture 1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408816" y="2382968"/>
            <a:ext cx="4447347" cy="4048939"/>
          </a:xfrm>
          <a:prstGeom prst="rect">
            <a:avLst/>
          </a:prstGeom>
        </p:spPr>
      </p:pic>
    </p:spTree>
    <p:extLst>
      <p:ext uri="{BB962C8B-B14F-4D97-AF65-F5344CB8AC3E}">
        <p14:creationId xmlns:p14="http://schemas.microsoft.com/office/powerpoint/2010/main" val="548431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a:t>
            </a:r>
          </a:p>
        </p:txBody>
      </p:sp>
      <p:sp>
        <p:nvSpPr>
          <p:cNvPr id="4" name="Footer Placeholder 3"/>
          <p:cNvSpPr>
            <a:spLocks noGrp="1"/>
          </p:cNvSpPr>
          <p:nvPr>
            <p:ph type="ftr" sz="quarter" idx="11"/>
          </p:nvPr>
        </p:nvSpPr>
        <p:spPr/>
        <p:txBody>
          <a:bodyPr/>
          <a:lstStyle/>
          <a:p>
            <a:r>
              <a:rPr lang="en-US"/>
              <a:t>CSCI 4360/6360 Data Science II</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20</a:t>
            </a:fld>
            <a:endParaRPr lang="en-US" dirty="0"/>
          </a:p>
        </p:txBody>
      </p:sp>
      <mc:AlternateContent xmlns:mc="http://schemas.openxmlformats.org/markup-compatibility/2006">
        <mc:Choice xmlns:we="http://schemas.microsoft.com/office/webextensions/webextension/2010/11" xmlns:pca="http://schemas.microsoft.com/office/powerpoint/2013/contentapp" Requires="we pca">
          <p:graphicFrame>
            <p:nvGraphicFramePr>
              <p:cNvPr id="6" name="Add-in 5">
                <a:extLst>
                  <a:ext uri="{FF2B5EF4-FFF2-40B4-BE49-F238E27FC236}">
                    <a16:creationId xmlns:a16="http://schemas.microsoft.com/office/drawing/2014/main" id="{740F9ED0-E886-D878-AC0D-50B4D6B87FC0}"/>
                  </a:ext>
                </a:extLst>
              </p:cNvPr>
              <p:cNvGraphicFramePr>
                <a:graphicFrameLocks noGrp="1"/>
              </p:cNvGraphicFramePr>
              <p:nvPr>
                <p:extLst>
                  <p:ext uri="{D42A27DB-BD31-4B8C-83A1-F6EECF244321}">
                    <p14:modId xmlns:p14="http://schemas.microsoft.com/office/powerpoint/2010/main" val="948084351"/>
                  </p:ext>
                </p:extLst>
              </p:nvPr>
            </p:nvGraphicFramePr>
            <p:xfrm>
              <a:off x="2057545" y="950750"/>
              <a:ext cx="8811556" cy="4956500"/>
            </p:xfrm>
            <a:graphic>
              <a:graphicData uri="http://schemas.microsoft.com/office/webextensions/webextension/2010/11">
                <we:webextensionref xmlns:we="http://schemas.microsoft.com/office/webextensions/webextension/2010/11" xmlns:r="http://schemas.openxmlformats.org/officeDocument/2006/relationships" r:id="rId2"/>
              </a:graphicData>
            </a:graphic>
          </p:graphicFrame>
        </mc:Choice>
        <mc:Fallback>
          <p:pic>
            <p:nvPicPr>
              <p:cNvPr id="6" name="Add-in 5">
                <a:extLst>
                  <a:ext uri="{FF2B5EF4-FFF2-40B4-BE49-F238E27FC236}">
                    <a16:creationId xmlns:a16="http://schemas.microsoft.com/office/drawing/2014/main" id="{740F9ED0-E886-D878-AC0D-50B4D6B87FC0}"/>
                  </a:ext>
                </a:extLst>
              </p:cNvPr>
              <p:cNvPicPr>
                <a:picLocks noGrp="1" noRot="1" noChangeAspect="1" noMove="1" noResize="1" noEditPoints="1" noAdjustHandles="1" noChangeArrowheads="1" noChangeShapeType="1"/>
              </p:cNvPicPr>
              <p:nvPr/>
            </p:nvPicPr>
            <p:blipFill>
              <a:blip r:embed="rId3">
                <a:clrChange>
                  <a:clrFrom>
                    <a:prstClr val="black"/>
                  </a:clrFrom>
                  <a:clrTo>
                    <a:prstClr val="black">
                      <a:alpha val="0"/>
                    </a:prstClr>
                  </a:clrTo>
                </a:clrChange>
              </a:blip>
              <a:stretch>
                <a:fillRect/>
              </a:stretch>
            </p:blipFill>
            <p:spPr>
              <a:xfrm>
                <a:off x="2057545" y="950750"/>
                <a:ext cx="8811556" cy="4956500"/>
              </a:xfrm>
              <a:prstGeom prst="rect">
                <a:avLst/>
              </a:prstGeom>
            </p:spPr>
          </p:pic>
        </mc:Fallback>
      </mc:AlternateContent>
    </p:spTree>
    <p:extLst>
      <p:ext uri="{BB962C8B-B14F-4D97-AF65-F5344CB8AC3E}">
        <p14:creationId xmlns:p14="http://schemas.microsoft.com/office/powerpoint/2010/main" val="7622520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8712DA-E172-CFE5-6D9D-E438FE49B83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E4AB87F-81E1-FC69-D9EA-9C7F55982E7A}"/>
              </a:ext>
            </a:extLst>
          </p:cNvPr>
          <p:cNvSpPr>
            <a:spLocks noGrp="1"/>
          </p:cNvSpPr>
          <p:nvPr>
            <p:ph type="title"/>
          </p:nvPr>
        </p:nvSpPr>
        <p:spPr/>
        <p:txBody>
          <a:bodyPr/>
          <a:lstStyle/>
          <a:p>
            <a:r>
              <a:rPr lang="en-US" dirty="0"/>
              <a:t>How?</a:t>
            </a:r>
          </a:p>
        </p:txBody>
      </p:sp>
      <p:sp>
        <p:nvSpPr>
          <p:cNvPr id="3" name="Content Placeholder 2">
            <a:extLst>
              <a:ext uri="{FF2B5EF4-FFF2-40B4-BE49-F238E27FC236}">
                <a16:creationId xmlns:a16="http://schemas.microsoft.com/office/drawing/2014/main" id="{51401FEC-048F-534B-64BB-CDFBEF4B310F}"/>
              </a:ext>
            </a:extLst>
          </p:cNvPr>
          <p:cNvSpPr>
            <a:spLocks noGrp="1"/>
          </p:cNvSpPr>
          <p:nvPr>
            <p:ph idx="1"/>
          </p:nvPr>
        </p:nvSpPr>
        <p:spPr>
          <a:xfrm>
            <a:off x="7181731" y="1792176"/>
            <a:ext cx="5359737" cy="499121"/>
          </a:xfrm>
        </p:spPr>
        <p:txBody>
          <a:bodyPr/>
          <a:lstStyle/>
          <a:p>
            <a:r>
              <a:rPr lang="en-US" dirty="0"/>
              <a:t>Discord server</a:t>
            </a:r>
          </a:p>
        </p:txBody>
      </p:sp>
      <p:sp>
        <p:nvSpPr>
          <p:cNvPr id="4" name="Footer Placeholder 3">
            <a:extLst>
              <a:ext uri="{FF2B5EF4-FFF2-40B4-BE49-F238E27FC236}">
                <a16:creationId xmlns:a16="http://schemas.microsoft.com/office/drawing/2014/main" id="{217C48C4-8F93-255B-061A-BE9B6C45E1A6}"/>
              </a:ext>
            </a:extLst>
          </p:cNvPr>
          <p:cNvSpPr>
            <a:spLocks noGrp="1"/>
          </p:cNvSpPr>
          <p:nvPr>
            <p:ph type="ftr" sz="quarter" idx="11"/>
          </p:nvPr>
        </p:nvSpPr>
        <p:spPr/>
        <p:txBody>
          <a:bodyPr/>
          <a:lstStyle/>
          <a:p>
            <a:r>
              <a:rPr lang="en-US"/>
              <a:t>CSCI 4360/6360 Data Science II</a:t>
            </a:r>
            <a:endParaRPr lang="en-US" dirty="0"/>
          </a:p>
        </p:txBody>
      </p:sp>
      <p:sp>
        <p:nvSpPr>
          <p:cNvPr id="5" name="Slide Number Placeholder 4">
            <a:extLst>
              <a:ext uri="{FF2B5EF4-FFF2-40B4-BE49-F238E27FC236}">
                <a16:creationId xmlns:a16="http://schemas.microsoft.com/office/drawing/2014/main" id="{314DA03D-05BC-B838-A759-E3EB767D05E2}"/>
              </a:ext>
            </a:extLst>
          </p:cNvPr>
          <p:cNvSpPr>
            <a:spLocks noGrp="1"/>
          </p:cNvSpPr>
          <p:nvPr>
            <p:ph type="sldNum" sz="quarter" idx="12"/>
          </p:nvPr>
        </p:nvSpPr>
        <p:spPr/>
        <p:txBody>
          <a:bodyPr/>
          <a:lstStyle/>
          <a:p>
            <a:fld id="{6D22F896-40B5-4ADD-8801-0D06FADFA095}" type="slidenum">
              <a:rPr lang="en-US" smtClean="0"/>
              <a:t>21</a:t>
            </a:fld>
            <a:endParaRPr lang="en-US" dirty="0"/>
          </a:p>
        </p:txBody>
      </p:sp>
      <p:pic>
        <p:nvPicPr>
          <p:cNvPr id="8" name="Picture 7" descr="A black background with white text&#10;&#10;Description automatically generated">
            <a:extLst>
              <a:ext uri="{FF2B5EF4-FFF2-40B4-BE49-F238E27FC236}">
                <a16:creationId xmlns:a16="http://schemas.microsoft.com/office/drawing/2014/main" id="{DAE6C645-A44E-64C6-4E05-9EEFA67408D8}"/>
              </a:ext>
            </a:extLst>
          </p:cNvPr>
          <p:cNvPicPr>
            <a:picLocks noChangeAspect="1"/>
          </p:cNvPicPr>
          <p:nvPr/>
        </p:nvPicPr>
        <p:blipFill>
          <a:blip r:embed="rId2"/>
          <a:stretch>
            <a:fillRect/>
          </a:stretch>
        </p:blipFill>
        <p:spPr>
          <a:xfrm>
            <a:off x="2200448" y="210291"/>
            <a:ext cx="4457700" cy="2336800"/>
          </a:xfrm>
          <a:prstGeom prst="rect">
            <a:avLst/>
          </a:prstGeom>
        </p:spPr>
      </p:pic>
      <p:pic>
        <p:nvPicPr>
          <p:cNvPr id="10" name="Picture 9" descr="A screenshot of a phone&#10;&#10;Description automatically generated">
            <a:extLst>
              <a:ext uri="{FF2B5EF4-FFF2-40B4-BE49-F238E27FC236}">
                <a16:creationId xmlns:a16="http://schemas.microsoft.com/office/drawing/2014/main" id="{8C82CEEB-31E9-D493-185F-E9C9E8ADCBC5}"/>
              </a:ext>
            </a:extLst>
          </p:cNvPr>
          <p:cNvPicPr>
            <a:picLocks noChangeAspect="1"/>
          </p:cNvPicPr>
          <p:nvPr/>
        </p:nvPicPr>
        <p:blipFill>
          <a:blip r:embed="rId3"/>
          <a:stretch>
            <a:fillRect/>
          </a:stretch>
        </p:blipFill>
        <p:spPr>
          <a:xfrm>
            <a:off x="2917998" y="2675676"/>
            <a:ext cx="3022600" cy="4064000"/>
          </a:xfrm>
          <a:prstGeom prst="rect">
            <a:avLst/>
          </a:prstGeom>
        </p:spPr>
      </p:pic>
    </p:spTree>
    <p:extLst>
      <p:ext uri="{BB962C8B-B14F-4D97-AF65-F5344CB8AC3E}">
        <p14:creationId xmlns:p14="http://schemas.microsoft.com/office/powerpoint/2010/main" val="3882263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10"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a:t>
            </a:r>
          </a:p>
        </p:txBody>
      </p:sp>
      <p:sp>
        <p:nvSpPr>
          <p:cNvPr id="3" name="Content Placeholder 2"/>
          <p:cNvSpPr>
            <a:spLocks noGrp="1"/>
          </p:cNvSpPr>
          <p:nvPr>
            <p:ph idx="1"/>
          </p:nvPr>
        </p:nvSpPr>
        <p:spPr/>
        <p:txBody>
          <a:bodyPr/>
          <a:lstStyle/>
          <a:p>
            <a:r>
              <a:rPr lang="en-US" dirty="0"/>
              <a:t>Discord: post in </a:t>
            </a:r>
            <a:r>
              <a:rPr lang="en-US" b="1" dirty="0">
                <a:latin typeface="Courier" charset="0"/>
                <a:ea typeface="Courier" charset="0"/>
                <a:cs typeface="Courier" charset="0"/>
              </a:rPr>
              <a:t>#questions</a:t>
            </a:r>
            <a:endParaRPr lang="en-US" dirty="0"/>
          </a:p>
          <a:p>
            <a:r>
              <a:rPr lang="en-US" dirty="0"/>
              <a:t>Email: </a:t>
            </a:r>
            <a:r>
              <a:rPr lang="en-US" dirty="0">
                <a:hlinkClick r:id="rId2"/>
              </a:rPr>
              <a:t>squinn@cs.uga.edu</a:t>
            </a:r>
            <a:r>
              <a:rPr lang="en-US" dirty="0"/>
              <a:t> </a:t>
            </a:r>
          </a:p>
          <a:p>
            <a:pPr lvl="1"/>
            <a:r>
              <a:rPr lang="en-US" dirty="0"/>
              <a:t>I get </a:t>
            </a:r>
            <a:r>
              <a:rPr lang="en-US" b="1" dirty="0"/>
              <a:t>tons</a:t>
            </a:r>
            <a:r>
              <a:rPr lang="en-US" dirty="0"/>
              <a:t> of emails every day</a:t>
            </a:r>
          </a:p>
          <a:p>
            <a:pPr lvl="1"/>
            <a:r>
              <a:rPr lang="en-US" dirty="0"/>
              <a:t>Discord will not only likely get a faster response, but </a:t>
            </a:r>
            <a:r>
              <a:rPr lang="en-US" b="1" dirty="0"/>
              <a:t>your fellow students could probably also answer even more quickly</a:t>
            </a:r>
            <a:endParaRPr lang="en-US" dirty="0"/>
          </a:p>
        </p:txBody>
      </p:sp>
      <p:sp>
        <p:nvSpPr>
          <p:cNvPr id="4" name="Footer Placeholder 3"/>
          <p:cNvSpPr>
            <a:spLocks noGrp="1"/>
          </p:cNvSpPr>
          <p:nvPr>
            <p:ph type="ftr" sz="quarter" idx="11"/>
          </p:nvPr>
        </p:nvSpPr>
        <p:spPr/>
        <p:txBody>
          <a:bodyPr/>
          <a:lstStyle/>
          <a:p>
            <a:r>
              <a:rPr lang="en-US"/>
              <a:t>CSCI 4360/6360 Data Science II</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22</a:t>
            </a:fld>
            <a:endParaRPr lang="en-US" dirty="0"/>
          </a:p>
        </p:txBody>
      </p:sp>
    </p:spTree>
    <p:extLst>
      <p:ext uri="{BB962C8B-B14F-4D97-AF65-F5344CB8AC3E}">
        <p14:creationId xmlns:p14="http://schemas.microsoft.com/office/powerpoint/2010/main" val="178237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Honesty at UGA</a:t>
            </a:r>
          </a:p>
        </p:txBody>
      </p:sp>
      <p:sp>
        <p:nvSpPr>
          <p:cNvPr id="3" name="Content Placeholder 2"/>
          <p:cNvSpPr>
            <a:spLocks noGrp="1"/>
          </p:cNvSpPr>
          <p:nvPr>
            <p:ph idx="1"/>
          </p:nvPr>
        </p:nvSpPr>
        <p:spPr/>
        <p:txBody>
          <a:bodyPr>
            <a:normAutofit/>
          </a:bodyPr>
          <a:lstStyle/>
          <a:p>
            <a:r>
              <a:rPr lang="en-US" dirty="0"/>
              <a:t>I’d like to think I don’t have to justify this</a:t>
            </a:r>
          </a:p>
          <a:p>
            <a:pPr lvl="1"/>
            <a:r>
              <a:rPr lang="en-US" dirty="0"/>
              <a:t>There’s an official UGA Honesty Policy </a:t>
            </a:r>
            <a:r>
              <a:rPr lang="en-US" dirty="0">
                <a:hlinkClick r:id="rId2"/>
              </a:rPr>
              <a:t>https://ovpi.uga.edu/academic-honesty/academic-honesty-policy</a:t>
            </a:r>
            <a:r>
              <a:rPr lang="en-US" dirty="0"/>
              <a:t> </a:t>
            </a:r>
          </a:p>
          <a:p>
            <a:pPr lvl="1"/>
            <a:r>
              <a:rPr lang="en-US" dirty="0" err="1"/>
              <a:t>AutoLab</a:t>
            </a:r>
            <a:r>
              <a:rPr lang="en-US" dirty="0"/>
              <a:t> has a code-checker </a:t>
            </a:r>
            <a:r>
              <a:rPr lang="en-US" b="1" dirty="0"/>
              <a:t>built in</a:t>
            </a:r>
            <a:endParaRPr lang="en-US" dirty="0"/>
          </a:p>
          <a:p>
            <a:pPr lvl="1"/>
            <a:r>
              <a:rPr lang="en-US" dirty="0"/>
              <a:t>It’s </a:t>
            </a:r>
            <a:r>
              <a:rPr lang="en-US" b="1" dirty="0"/>
              <a:t>way easier than you think</a:t>
            </a:r>
            <a:r>
              <a:rPr lang="en-US" dirty="0"/>
              <a:t> to spot copied code</a:t>
            </a:r>
          </a:p>
          <a:p>
            <a:r>
              <a:rPr lang="en-US" dirty="0"/>
              <a:t>The official policy in this class:</a:t>
            </a:r>
            <a:br>
              <a:rPr lang="en-US" dirty="0"/>
            </a:br>
            <a:br>
              <a:rPr lang="en-US" dirty="0"/>
            </a:br>
            <a:r>
              <a:rPr lang="en-US" b="1" dirty="0"/>
              <a:t>Discuss ideas and concepts with your classmates (or anyone!).</a:t>
            </a:r>
            <a:br>
              <a:rPr lang="en-US" b="1" dirty="0"/>
            </a:br>
            <a:br>
              <a:rPr lang="en-US" b="1" dirty="0"/>
            </a:br>
            <a:r>
              <a:rPr lang="en-US" b="1" dirty="0"/>
              <a:t>Write the code yourself (unless you’re on a team).</a:t>
            </a:r>
          </a:p>
        </p:txBody>
      </p:sp>
      <p:sp>
        <p:nvSpPr>
          <p:cNvPr id="4" name="Footer Placeholder 3"/>
          <p:cNvSpPr>
            <a:spLocks noGrp="1"/>
          </p:cNvSpPr>
          <p:nvPr>
            <p:ph type="ftr" sz="quarter" idx="11"/>
          </p:nvPr>
        </p:nvSpPr>
        <p:spPr/>
        <p:txBody>
          <a:bodyPr/>
          <a:lstStyle/>
          <a:p>
            <a:r>
              <a:rPr lang="en-US"/>
              <a:t>CSCI 4360/6360 Data Science II</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23</a:t>
            </a:fld>
            <a:endParaRPr lang="en-US" dirty="0"/>
          </a:p>
        </p:txBody>
      </p:sp>
    </p:spTree>
    <p:extLst>
      <p:ext uri="{BB962C8B-B14F-4D97-AF65-F5344CB8AC3E}">
        <p14:creationId xmlns:p14="http://schemas.microsoft.com/office/powerpoint/2010/main" val="13164740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BC0AB9-940D-BBE7-C996-B419BCF9C309}"/>
              </a:ext>
            </a:extLst>
          </p:cNvPr>
          <p:cNvSpPr>
            <a:spLocks noGrp="1"/>
          </p:cNvSpPr>
          <p:nvPr>
            <p:ph type="title"/>
          </p:nvPr>
        </p:nvSpPr>
        <p:spPr/>
        <p:txBody>
          <a:bodyPr>
            <a:normAutofit/>
          </a:bodyPr>
          <a:lstStyle/>
          <a:p>
            <a:r>
              <a:rPr lang="en-US" dirty="0"/>
              <a:t>Honesty at UGA</a:t>
            </a:r>
            <a:br>
              <a:rPr lang="en-US" dirty="0"/>
            </a:br>
            <a:r>
              <a:rPr lang="en-US" dirty="0"/>
              <a:t>A note on chatbots</a:t>
            </a:r>
          </a:p>
        </p:txBody>
      </p:sp>
      <p:sp>
        <p:nvSpPr>
          <p:cNvPr id="3" name="Content Placeholder 2">
            <a:extLst>
              <a:ext uri="{FF2B5EF4-FFF2-40B4-BE49-F238E27FC236}">
                <a16:creationId xmlns:a16="http://schemas.microsoft.com/office/drawing/2014/main" id="{CCC8DEE8-F705-C646-D311-641D7794DE8A}"/>
              </a:ext>
            </a:extLst>
          </p:cNvPr>
          <p:cNvSpPr>
            <a:spLocks noGrp="1"/>
          </p:cNvSpPr>
          <p:nvPr>
            <p:ph idx="1"/>
          </p:nvPr>
        </p:nvSpPr>
        <p:spPr/>
        <p:txBody>
          <a:bodyPr>
            <a:normAutofit/>
          </a:bodyPr>
          <a:lstStyle/>
          <a:p>
            <a:r>
              <a:rPr lang="en-US" dirty="0"/>
              <a:t>We’ll cover the technical aspects of chatbots toward the end of the course, so stay tuned</a:t>
            </a:r>
          </a:p>
          <a:p>
            <a:r>
              <a:rPr lang="en-US" dirty="0"/>
              <a:t>Use of chatbots to help in your assignments is not prohibited… per se</a:t>
            </a:r>
          </a:p>
          <a:p>
            <a:pPr lvl="1"/>
            <a:r>
              <a:rPr lang="en-US" dirty="0"/>
              <a:t>I can’t really stop you</a:t>
            </a:r>
          </a:p>
          <a:p>
            <a:pPr lvl="1"/>
            <a:r>
              <a:rPr lang="en-US" dirty="0"/>
              <a:t>But these aren’t exactly a panacea if you don’t understand something</a:t>
            </a:r>
          </a:p>
          <a:p>
            <a:r>
              <a:rPr lang="en-US" dirty="0"/>
              <a:t>Like any other external source, </a:t>
            </a:r>
            <a:r>
              <a:rPr lang="en-US" b="1" dirty="0"/>
              <a:t>cite your use of chatbots </a:t>
            </a:r>
            <a:r>
              <a:rPr lang="en-US" dirty="0"/>
              <a:t>(or collaboration with anyone else) </a:t>
            </a:r>
            <a:r>
              <a:rPr lang="en-US" b="1" dirty="0"/>
              <a:t>in your assignment write-ups</a:t>
            </a:r>
            <a:endParaRPr lang="en-US" dirty="0"/>
          </a:p>
          <a:p>
            <a:r>
              <a:rPr lang="en-US" dirty="0"/>
              <a:t>I’ve worked with generative text models for 15+ years (before they were cool)</a:t>
            </a:r>
          </a:p>
          <a:p>
            <a:pPr lvl="1"/>
            <a:r>
              <a:rPr lang="en-US" dirty="0"/>
              <a:t>They’re pretty cool… but they have distinctive “tells”</a:t>
            </a:r>
          </a:p>
        </p:txBody>
      </p:sp>
      <p:sp>
        <p:nvSpPr>
          <p:cNvPr id="4" name="Footer Placeholder 3">
            <a:extLst>
              <a:ext uri="{FF2B5EF4-FFF2-40B4-BE49-F238E27FC236}">
                <a16:creationId xmlns:a16="http://schemas.microsoft.com/office/drawing/2014/main" id="{2771C832-D952-0C92-92EC-A1C9B0E4E31F}"/>
              </a:ext>
            </a:extLst>
          </p:cNvPr>
          <p:cNvSpPr>
            <a:spLocks noGrp="1"/>
          </p:cNvSpPr>
          <p:nvPr>
            <p:ph type="ftr" sz="quarter" idx="11"/>
          </p:nvPr>
        </p:nvSpPr>
        <p:spPr/>
        <p:txBody>
          <a:bodyPr/>
          <a:lstStyle/>
          <a:p>
            <a:r>
              <a:rPr lang="en-US"/>
              <a:t>CSCI 4360/6360 Data Science II</a:t>
            </a:r>
            <a:endParaRPr lang="en-US" dirty="0"/>
          </a:p>
        </p:txBody>
      </p:sp>
      <p:sp>
        <p:nvSpPr>
          <p:cNvPr id="5" name="Slide Number Placeholder 4">
            <a:extLst>
              <a:ext uri="{FF2B5EF4-FFF2-40B4-BE49-F238E27FC236}">
                <a16:creationId xmlns:a16="http://schemas.microsoft.com/office/drawing/2014/main" id="{BF7A9EC5-49BF-8EB8-C224-49B195B1AD0B}"/>
              </a:ext>
            </a:extLst>
          </p:cNvPr>
          <p:cNvSpPr>
            <a:spLocks noGrp="1"/>
          </p:cNvSpPr>
          <p:nvPr>
            <p:ph type="sldNum" sz="quarter" idx="12"/>
          </p:nvPr>
        </p:nvSpPr>
        <p:spPr/>
        <p:txBody>
          <a:bodyPr/>
          <a:lstStyle/>
          <a:p>
            <a:fld id="{6D22F896-40B5-4ADD-8801-0D06FADFA095}" type="slidenum">
              <a:rPr lang="en-US" smtClean="0"/>
              <a:t>24</a:t>
            </a:fld>
            <a:endParaRPr lang="en-US" dirty="0"/>
          </a:p>
        </p:txBody>
      </p:sp>
    </p:spTree>
    <p:extLst>
      <p:ext uri="{BB962C8B-B14F-4D97-AF65-F5344CB8AC3E}">
        <p14:creationId xmlns:p14="http://schemas.microsoft.com/office/powerpoint/2010/main" val="1655293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Grading Breakdown</a:t>
            </a:r>
          </a:p>
        </p:txBody>
      </p:sp>
      <p:sp>
        <p:nvSpPr>
          <p:cNvPr id="4" name="Footer Placeholder 3"/>
          <p:cNvSpPr>
            <a:spLocks noGrp="1"/>
          </p:cNvSpPr>
          <p:nvPr>
            <p:ph type="ftr" sz="quarter" idx="11"/>
          </p:nvPr>
        </p:nvSpPr>
        <p:spPr/>
        <p:txBody>
          <a:bodyPr/>
          <a:lstStyle/>
          <a:p>
            <a:r>
              <a:rPr lang="en-US"/>
              <a:t>CSCI 4360/6360 Data Science II</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25</a:t>
            </a:fld>
            <a:endParaRPr lang="en-US" dirty="0"/>
          </a:p>
        </p:txBody>
      </p:sp>
      <p:pic>
        <p:nvPicPr>
          <p:cNvPr id="6" name="Picture 5" descr="A white background with black dots&#10;&#10;Description automatically generated">
            <a:extLst>
              <a:ext uri="{FF2B5EF4-FFF2-40B4-BE49-F238E27FC236}">
                <a16:creationId xmlns:a16="http://schemas.microsoft.com/office/drawing/2014/main" id="{F8D2F010-86F9-B430-999C-4371CEFEADE1}"/>
              </a:ext>
            </a:extLst>
          </p:cNvPr>
          <p:cNvPicPr>
            <a:picLocks noChangeAspect="1"/>
          </p:cNvPicPr>
          <p:nvPr/>
        </p:nvPicPr>
        <p:blipFill>
          <a:blip r:embed="rId2"/>
          <a:stretch>
            <a:fillRect/>
          </a:stretch>
        </p:blipFill>
        <p:spPr>
          <a:xfrm>
            <a:off x="2611808" y="2565952"/>
            <a:ext cx="7226156" cy="2695161"/>
          </a:xfrm>
          <a:prstGeom prst="rect">
            <a:avLst/>
          </a:prstGeom>
        </p:spPr>
      </p:pic>
    </p:spTree>
    <p:extLst>
      <p:ext uri="{BB962C8B-B14F-4D97-AF65-F5344CB8AC3E}">
        <p14:creationId xmlns:p14="http://schemas.microsoft.com/office/powerpoint/2010/main" val="5301804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Assignments</a:t>
            </a:r>
          </a:p>
        </p:txBody>
      </p:sp>
      <p:sp>
        <p:nvSpPr>
          <p:cNvPr id="3" name="Content Placeholder 2"/>
          <p:cNvSpPr>
            <a:spLocks noGrp="1"/>
          </p:cNvSpPr>
          <p:nvPr>
            <p:ph idx="1"/>
          </p:nvPr>
        </p:nvSpPr>
        <p:spPr/>
        <p:txBody>
          <a:bodyPr>
            <a:normAutofit/>
          </a:bodyPr>
          <a:lstStyle/>
          <a:p>
            <a:r>
              <a:rPr lang="en-US" dirty="0"/>
              <a:t>There will be </a:t>
            </a:r>
            <a:r>
              <a:rPr lang="en-US" b="1" dirty="0"/>
              <a:t>5</a:t>
            </a:r>
            <a:r>
              <a:rPr lang="en-US" dirty="0"/>
              <a:t>. You are required to complete </a:t>
            </a:r>
            <a:r>
              <a:rPr lang="en-US" b="1" dirty="0"/>
              <a:t>3.</a:t>
            </a:r>
            <a:endParaRPr lang="en-US" dirty="0"/>
          </a:p>
          <a:p>
            <a:pPr lvl="1"/>
            <a:r>
              <a:rPr lang="en-US" dirty="0"/>
              <a:t>So yes, each is worth </a:t>
            </a:r>
            <a:r>
              <a:rPr lang="en-US" b="1" dirty="0"/>
              <a:t>15%</a:t>
            </a:r>
            <a:r>
              <a:rPr lang="en-US" dirty="0"/>
              <a:t> of your grade</a:t>
            </a:r>
          </a:p>
          <a:p>
            <a:pPr lvl="1"/>
            <a:r>
              <a:rPr lang="en-US" dirty="0"/>
              <a:t>Any more than 3 will be extra credit</a:t>
            </a:r>
          </a:p>
          <a:p>
            <a:r>
              <a:rPr lang="en-US" dirty="0"/>
              <a:t>Each will be </a:t>
            </a:r>
            <a:r>
              <a:rPr lang="en-US" b="1" dirty="0"/>
              <a:t>2.5 weeks long</a:t>
            </a:r>
            <a:endParaRPr lang="en-US" dirty="0"/>
          </a:p>
          <a:p>
            <a:pPr lvl="1"/>
            <a:r>
              <a:rPr lang="en-US" dirty="0"/>
              <a:t>Released on a Thursday afternoon</a:t>
            </a:r>
          </a:p>
          <a:p>
            <a:pPr lvl="1"/>
            <a:r>
              <a:rPr lang="en-US" dirty="0"/>
              <a:t>Due on a Tuesday 2.5 weeks later by </a:t>
            </a:r>
            <a:r>
              <a:rPr lang="en-US" b="1" dirty="0"/>
              <a:t>11:59:59pm</a:t>
            </a:r>
            <a:endParaRPr lang="en-US" dirty="0"/>
          </a:p>
          <a:p>
            <a:r>
              <a:rPr lang="en-US" dirty="0"/>
              <a:t>Will entail a written and a programming portion</a:t>
            </a:r>
          </a:p>
          <a:p>
            <a:pPr lvl="1"/>
            <a:r>
              <a:rPr lang="en-US" dirty="0"/>
              <a:t>Coding in Python</a:t>
            </a:r>
          </a:p>
          <a:p>
            <a:pPr lvl="1"/>
            <a:r>
              <a:rPr lang="en-US" dirty="0"/>
              <a:t>Writing in Word or </a:t>
            </a:r>
            <a:r>
              <a:rPr lang="en-US" dirty="0" err="1"/>
              <a:t>LaTeX</a:t>
            </a:r>
            <a:r>
              <a:rPr lang="en-US" dirty="0"/>
              <a:t>—</a:t>
            </a:r>
            <a:r>
              <a:rPr lang="en-US" b="1" dirty="0"/>
              <a:t>nothing handwritten!</a:t>
            </a:r>
          </a:p>
          <a:p>
            <a:r>
              <a:rPr lang="en-US" dirty="0"/>
              <a:t>All deliverables will be submitted through </a:t>
            </a:r>
            <a:r>
              <a:rPr lang="en-US" b="1" dirty="0" err="1"/>
              <a:t>AutoLab</a:t>
            </a:r>
            <a:endParaRPr lang="en-US" dirty="0"/>
          </a:p>
        </p:txBody>
      </p:sp>
      <p:sp>
        <p:nvSpPr>
          <p:cNvPr id="4" name="Footer Placeholder 3"/>
          <p:cNvSpPr>
            <a:spLocks noGrp="1"/>
          </p:cNvSpPr>
          <p:nvPr>
            <p:ph type="ftr" sz="quarter" idx="11"/>
          </p:nvPr>
        </p:nvSpPr>
        <p:spPr/>
        <p:txBody>
          <a:bodyPr/>
          <a:lstStyle/>
          <a:p>
            <a:r>
              <a:rPr lang="en-US"/>
              <a:t>CSCI 4360/6360 Data Science II</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26</a:t>
            </a:fld>
            <a:endParaRPr lang="en-US" dirty="0"/>
          </a:p>
        </p:txBody>
      </p:sp>
    </p:spTree>
    <p:extLst>
      <p:ext uri="{BB962C8B-B14F-4D97-AF65-F5344CB8AC3E}">
        <p14:creationId xmlns:p14="http://schemas.microsoft.com/office/powerpoint/2010/main" val="1377821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fade">
                                      <p:cBhvr>
                                        <p:cTn id="35" dur="500"/>
                                        <p:tgtEl>
                                          <p:spTgt spid="3">
                                            <p:txEl>
                                              <p:pRg st="8" end="8"/>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3">
                                            <p:txEl>
                                              <p:pRg st="9" end="9"/>
                                            </p:txEl>
                                          </p:spTgt>
                                        </p:tgtEl>
                                        <p:attrNameLst>
                                          <p:attrName>style.visibility</p:attrName>
                                        </p:attrNameLst>
                                      </p:cBhvr>
                                      <p:to>
                                        <p:strVal val="visible"/>
                                      </p:to>
                                    </p:set>
                                    <p:animEffect transition="in" filter="fade">
                                      <p:cBhvr>
                                        <p:cTn id="40"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Workshops</a:t>
            </a:r>
          </a:p>
        </p:txBody>
      </p:sp>
      <p:sp>
        <p:nvSpPr>
          <p:cNvPr id="3" name="Content Placeholder 2"/>
          <p:cNvSpPr>
            <a:spLocks noGrp="1"/>
          </p:cNvSpPr>
          <p:nvPr>
            <p:ph idx="1"/>
          </p:nvPr>
        </p:nvSpPr>
        <p:spPr/>
        <p:txBody>
          <a:bodyPr>
            <a:normAutofit fontScale="92500" lnSpcReduction="20000"/>
          </a:bodyPr>
          <a:lstStyle/>
          <a:p>
            <a:r>
              <a:rPr lang="en-US" dirty="0"/>
              <a:t>Most Wednesdays, we’ll have a </a:t>
            </a:r>
            <a:r>
              <a:rPr lang="en-US" b="1" dirty="0"/>
              <a:t>workshop</a:t>
            </a:r>
            <a:endParaRPr lang="en-US" dirty="0"/>
          </a:p>
          <a:p>
            <a:r>
              <a:rPr lang="en-US" dirty="0"/>
              <a:t>This is </a:t>
            </a:r>
            <a:r>
              <a:rPr lang="en-US" b="1" dirty="0"/>
              <a:t>student-led and organized</a:t>
            </a:r>
          </a:p>
          <a:p>
            <a:pPr lvl="1"/>
            <a:r>
              <a:rPr lang="en-US" dirty="0"/>
              <a:t>Everyone is required to do </a:t>
            </a:r>
            <a:r>
              <a:rPr lang="en-US" b="1" dirty="0"/>
              <a:t>one </a:t>
            </a:r>
            <a:r>
              <a:rPr lang="en-US" dirty="0"/>
              <a:t>(teams of 2-3 is fine, even necessary)</a:t>
            </a:r>
          </a:p>
          <a:p>
            <a:pPr lvl="1"/>
            <a:r>
              <a:rPr lang="en-US" dirty="0"/>
              <a:t>Any more is </a:t>
            </a:r>
            <a:r>
              <a:rPr lang="en-US" b="1" dirty="0"/>
              <a:t>extra credit</a:t>
            </a:r>
            <a:r>
              <a:rPr lang="en-US" dirty="0"/>
              <a:t> (only available once all required slots have been taken)</a:t>
            </a:r>
          </a:p>
          <a:p>
            <a:r>
              <a:rPr lang="en-US" dirty="0"/>
              <a:t>The objective of each workshop is to </a:t>
            </a:r>
            <a:r>
              <a:rPr lang="en-US" b="1" dirty="0"/>
              <a:t>demo</a:t>
            </a:r>
            <a:r>
              <a:rPr lang="en-US" dirty="0"/>
              <a:t> a proof-of-concept for your student colleagues</a:t>
            </a:r>
          </a:p>
          <a:p>
            <a:pPr lvl="1"/>
            <a:r>
              <a:rPr lang="en-US" dirty="0"/>
              <a:t>Should be in the 20-35 minute range</a:t>
            </a:r>
          </a:p>
          <a:p>
            <a:r>
              <a:rPr lang="en-US" dirty="0"/>
              <a:t>This can be</a:t>
            </a:r>
          </a:p>
          <a:p>
            <a:pPr lvl="1"/>
            <a:r>
              <a:rPr lang="en-US" dirty="0"/>
              <a:t>implementing a topic we covered in class</a:t>
            </a:r>
          </a:p>
          <a:p>
            <a:pPr lvl="1"/>
            <a:r>
              <a:rPr lang="en-US" dirty="0"/>
              <a:t>demonstrating how to use a tool that would help with the topics we’re covering</a:t>
            </a:r>
          </a:p>
          <a:p>
            <a:pPr lvl="1"/>
            <a:r>
              <a:rPr lang="en-US" dirty="0"/>
              <a:t>some other neat course-related use-case</a:t>
            </a:r>
          </a:p>
          <a:p>
            <a:r>
              <a:rPr lang="en-US" b="1" dirty="0"/>
              <a:t>Recommended topics are on the course website!</a:t>
            </a:r>
          </a:p>
        </p:txBody>
      </p:sp>
      <p:sp>
        <p:nvSpPr>
          <p:cNvPr id="4" name="Footer Placeholder 3"/>
          <p:cNvSpPr>
            <a:spLocks noGrp="1"/>
          </p:cNvSpPr>
          <p:nvPr>
            <p:ph type="ftr" sz="quarter" idx="11"/>
          </p:nvPr>
        </p:nvSpPr>
        <p:spPr/>
        <p:txBody>
          <a:bodyPr/>
          <a:lstStyle/>
          <a:p>
            <a:r>
              <a:rPr lang="en-US"/>
              <a:t>CSCI 4360/6360 Data Science II</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27</a:t>
            </a:fld>
            <a:endParaRPr lang="en-US" dirty="0"/>
          </a:p>
        </p:txBody>
      </p:sp>
    </p:spTree>
    <p:extLst>
      <p:ext uri="{BB962C8B-B14F-4D97-AF65-F5344CB8AC3E}">
        <p14:creationId xmlns:p14="http://schemas.microsoft.com/office/powerpoint/2010/main" val="1149576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500"/>
                                        <p:tgtEl>
                                          <p:spTgt spid="3">
                                            <p:txEl>
                                              <p:pRg st="6" end="6"/>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fade">
                                      <p:cBhvr>
                                        <p:cTn id="34" dur="500"/>
                                        <p:tgtEl>
                                          <p:spTgt spid="3">
                                            <p:txEl>
                                              <p:pRg st="7" end="7"/>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fade">
                                      <p:cBhvr>
                                        <p:cTn id="37" dur="500"/>
                                        <p:tgtEl>
                                          <p:spTgt spid="3">
                                            <p:txEl>
                                              <p:pRg st="8" end="8"/>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
                                            <p:txEl>
                                              <p:pRg st="9" end="9"/>
                                            </p:txEl>
                                          </p:spTgt>
                                        </p:tgtEl>
                                        <p:attrNameLst>
                                          <p:attrName>style.visibility</p:attrName>
                                        </p:attrNameLst>
                                      </p:cBhvr>
                                      <p:to>
                                        <p:strVal val="visible"/>
                                      </p:to>
                                    </p:set>
                                    <p:animEffect transition="in" filter="fade">
                                      <p:cBhvr>
                                        <p:cTn id="40" dur="500"/>
                                        <p:tgtEl>
                                          <p:spTgt spid="3">
                                            <p:txEl>
                                              <p:pRg st="9" end="9"/>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3">
                                            <p:txEl>
                                              <p:pRg st="10" end="10"/>
                                            </p:txEl>
                                          </p:spTgt>
                                        </p:tgtEl>
                                        <p:attrNameLst>
                                          <p:attrName>style.visibility</p:attrName>
                                        </p:attrNameLst>
                                      </p:cBhvr>
                                      <p:to>
                                        <p:strVal val="visible"/>
                                      </p:to>
                                    </p:set>
                                    <p:animEffect transition="in" filter="fade">
                                      <p:cBhvr>
                                        <p:cTn id="45"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Midterm exam</a:t>
            </a:r>
          </a:p>
        </p:txBody>
      </p:sp>
      <p:sp>
        <p:nvSpPr>
          <p:cNvPr id="3" name="Content Placeholder 2"/>
          <p:cNvSpPr>
            <a:spLocks noGrp="1"/>
          </p:cNvSpPr>
          <p:nvPr>
            <p:ph idx="1"/>
          </p:nvPr>
        </p:nvSpPr>
        <p:spPr/>
        <p:txBody>
          <a:bodyPr/>
          <a:lstStyle/>
          <a:p>
            <a:r>
              <a:rPr lang="en-US" dirty="0"/>
              <a:t>It’s an exam that happens near the mid-term </a:t>
            </a:r>
            <a:r>
              <a:rPr lang="en-US" b="1" dirty="0"/>
              <a:t>(Feb 27)</a:t>
            </a:r>
            <a:r>
              <a:rPr lang="en-US" dirty="0"/>
              <a:t>, what more do you want?</a:t>
            </a:r>
          </a:p>
          <a:p>
            <a:r>
              <a:rPr lang="en-US" dirty="0"/>
              <a:t>(details will be released later)</a:t>
            </a:r>
          </a:p>
          <a:p>
            <a:r>
              <a:rPr lang="en-US" dirty="0"/>
              <a:t>Biggest take-away: you can do </a:t>
            </a:r>
            <a:r>
              <a:rPr lang="en-US" b="1" dirty="0"/>
              <a:t>EITHER</a:t>
            </a:r>
            <a:r>
              <a:rPr lang="en-US" dirty="0"/>
              <a:t> the midterm </a:t>
            </a:r>
            <a:r>
              <a:rPr lang="en-US" b="1" dirty="0"/>
              <a:t>OR </a:t>
            </a:r>
            <a:r>
              <a:rPr lang="en-US" dirty="0"/>
              <a:t>the final project</a:t>
            </a:r>
          </a:p>
          <a:p>
            <a:pPr lvl="1"/>
            <a:r>
              <a:rPr lang="en-US" dirty="0"/>
              <a:t>Doing both is extra credit</a:t>
            </a:r>
          </a:p>
        </p:txBody>
      </p:sp>
      <p:sp>
        <p:nvSpPr>
          <p:cNvPr id="4" name="Footer Placeholder 3"/>
          <p:cNvSpPr>
            <a:spLocks noGrp="1"/>
          </p:cNvSpPr>
          <p:nvPr>
            <p:ph type="ftr" sz="quarter" idx="11"/>
          </p:nvPr>
        </p:nvSpPr>
        <p:spPr/>
        <p:txBody>
          <a:bodyPr/>
          <a:lstStyle/>
          <a:p>
            <a:r>
              <a:rPr lang="en-US"/>
              <a:t>CSCI 4360/6360 Data Science II</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28</a:t>
            </a:fld>
            <a:endParaRPr lang="en-US" dirty="0"/>
          </a:p>
        </p:txBody>
      </p:sp>
    </p:spTree>
    <p:extLst>
      <p:ext uri="{BB962C8B-B14F-4D97-AF65-F5344CB8AC3E}">
        <p14:creationId xmlns:p14="http://schemas.microsoft.com/office/powerpoint/2010/main" val="1520688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Final Project</a:t>
            </a:r>
          </a:p>
        </p:txBody>
      </p:sp>
      <p:sp>
        <p:nvSpPr>
          <p:cNvPr id="3" name="Content Placeholder 2"/>
          <p:cNvSpPr>
            <a:spLocks noGrp="1"/>
          </p:cNvSpPr>
          <p:nvPr>
            <p:ph idx="1"/>
          </p:nvPr>
        </p:nvSpPr>
        <p:spPr/>
        <p:txBody>
          <a:bodyPr>
            <a:normAutofit/>
          </a:bodyPr>
          <a:lstStyle/>
          <a:p>
            <a:r>
              <a:rPr lang="en-US" b="1" dirty="0"/>
              <a:t>Teams</a:t>
            </a:r>
            <a:r>
              <a:rPr lang="en-US" dirty="0"/>
              <a:t> (of 2-3 students, ideally) will work on a specific data science question</a:t>
            </a:r>
          </a:p>
          <a:p>
            <a:r>
              <a:rPr lang="en-US" dirty="0"/>
              <a:t>Three components:</a:t>
            </a:r>
          </a:p>
          <a:p>
            <a:pPr lvl="1"/>
            <a:r>
              <a:rPr lang="en-US" dirty="0"/>
              <a:t>The </a:t>
            </a:r>
            <a:r>
              <a:rPr lang="en-US" b="1" dirty="0"/>
              <a:t>proposal</a:t>
            </a:r>
            <a:r>
              <a:rPr lang="en-US" dirty="0"/>
              <a:t>, which outlines the team you’ll work with, the question you’ll address, and the methods + tools you’ll use to address it</a:t>
            </a:r>
          </a:p>
          <a:p>
            <a:pPr lvl="1"/>
            <a:r>
              <a:rPr lang="en-US" dirty="0"/>
              <a:t>Two </a:t>
            </a:r>
            <a:r>
              <a:rPr lang="en-US" b="1" dirty="0"/>
              <a:t>updates</a:t>
            </a:r>
            <a:r>
              <a:rPr lang="en-US" dirty="0"/>
              <a:t>, one-page deliverables that lay out 1) what your team has accomplished so far, 2) obstacles you have encountered and how you plan to work around them, and 3) any deviations you anticipate from your proposal</a:t>
            </a:r>
          </a:p>
          <a:p>
            <a:pPr lvl="1"/>
            <a:r>
              <a:rPr lang="en-US" dirty="0"/>
              <a:t>The </a:t>
            </a:r>
            <a:r>
              <a:rPr lang="en-US" b="1" dirty="0"/>
              <a:t>presentation</a:t>
            </a:r>
            <a:r>
              <a:rPr lang="en-US" dirty="0"/>
              <a:t>, where you talk about how awesome your problem is and how you and your team killed it dead (or have almost done so)</a:t>
            </a:r>
          </a:p>
          <a:p>
            <a:r>
              <a:rPr lang="en-US" dirty="0"/>
              <a:t>More details to come!</a:t>
            </a:r>
          </a:p>
        </p:txBody>
      </p:sp>
      <p:sp>
        <p:nvSpPr>
          <p:cNvPr id="4" name="Footer Placeholder 3"/>
          <p:cNvSpPr>
            <a:spLocks noGrp="1"/>
          </p:cNvSpPr>
          <p:nvPr>
            <p:ph type="ftr" sz="quarter" idx="11"/>
          </p:nvPr>
        </p:nvSpPr>
        <p:spPr/>
        <p:txBody>
          <a:bodyPr/>
          <a:lstStyle/>
          <a:p>
            <a:r>
              <a:rPr lang="en-US"/>
              <a:t>CSCI 4360/6360 Data Science II</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29</a:t>
            </a:fld>
            <a:endParaRPr lang="en-US" dirty="0"/>
          </a:p>
        </p:txBody>
      </p:sp>
    </p:spTree>
    <p:extLst>
      <p:ext uri="{BB962C8B-B14F-4D97-AF65-F5344CB8AC3E}">
        <p14:creationId xmlns:p14="http://schemas.microsoft.com/office/powerpoint/2010/main" val="1821552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“data science”?</a:t>
            </a:r>
          </a:p>
        </p:txBody>
      </p:sp>
      <p:sp>
        <p:nvSpPr>
          <p:cNvPr id="3" name="Content Placeholder 2"/>
          <p:cNvSpPr>
            <a:spLocks noGrp="1"/>
          </p:cNvSpPr>
          <p:nvPr>
            <p:ph idx="1"/>
          </p:nvPr>
        </p:nvSpPr>
        <p:spPr>
          <a:xfrm>
            <a:off x="1120000" y="1825625"/>
            <a:ext cx="10233800" cy="623107"/>
          </a:xfrm>
        </p:spPr>
        <p:txBody>
          <a:bodyPr/>
          <a:lstStyle/>
          <a:p>
            <a:r>
              <a:rPr lang="en-US" dirty="0"/>
              <a:t>From </a:t>
            </a:r>
            <a:r>
              <a:rPr lang="en-US" dirty="0">
                <a:hlinkClick r:id="rId2"/>
              </a:rPr>
              <a:t>Wikipedia</a:t>
            </a:r>
            <a:r>
              <a:rPr lang="en-US" dirty="0"/>
              <a:t> (emphasis mine): </a:t>
            </a:r>
          </a:p>
        </p:txBody>
      </p:sp>
      <p:sp>
        <p:nvSpPr>
          <p:cNvPr id="4" name="Footer Placeholder 3"/>
          <p:cNvSpPr>
            <a:spLocks noGrp="1"/>
          </p:cNvSpPr>
          <p:nvPr>
            <p:ph type="ftr" sz="quarter" idx="11"/>
          </p:nvPr>
        </p:nvSpPr>
        <p:spPr/>
        <p:txBody>
          <a:bodyPr/>
          <a:lstStyle/>
          <a:p>
            <a:r>
              <a:rPr lang="en-US"/>
              <a:t>CSCI 4360/6360 Data Science II</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3</a:t>
            </a:fld>
            <a:endParaRPr lang="en-US" dirty="0"/>
          </a:p>
        </p:txBody>
      </p:sp>
      <p:sp>
        <p:nvSpPr>
          <p:cNvPr id="6" name="TextBox 5"/>
          <p:cNvSpPr txBox="1"/>
          <p:nvPr/>
        </p:nvSpPr>
        <p:spPr>
          <a:xfrm>
            <a:off x="1176057" y="2583669"/>
            <a:ext cx="10233800" cy="2862322"/>
          </a:xfrm>
          <a:prstGeom prst="rect">
            <a:avLst/>
          </a:prstGeom>
          <a:noFill/>
        </p:spPr>
        <p:txBody>
          <a:bodyPr wrap="square" rtlCol="0">
            <a:spAutoFit/>
          </a:bodyPr>
          <a:lstStyle/>
          <a:p>
            <a:r>
              <a:rPr lang="en-US" sz="2000" dirty="0"/>
              <a:t>Data science, also known as data-driven science, is an </a:t>
            </a:r>
            <a:r>
              <a:rPr lang="en-US" sz="2000" b="1" u="sng" dirty="0"/>
              <a:t>interdisciplinary field </a:t>
            </a:r>
            <a:r>
              <a:rPr lang="en-US" sz="2000" dirty="0"/>
              <a:t>about scientific methods, processes, and systems to </a:t>
            </a:r>
            <a:r>
              <a:rPr lang="en-US" sz="2000" b="1" u="sng" dirty="0"/>
              <a:t>extract knowledge or insights from data in various forms, either structured or unstructured</a:t>
            </a:r>
            <a:r>
              <a:rPr lang="en-US" sz="2000" dirty="0"/>
              <a:t>, similar to data mining. Data science is a "concept to unify statistics, data analysis and their related methods" in order to "understand and analyze actual phenomena" with data. </a:t>
            </a:r>
            <a:r>
              <a:rPr lang="en-US" sz="2000" b="1" u="sng" dirty="0"/>
              <a:t>It employs techniques and theories drawn from many fields </a:t>
            </a:r>
            <a:r>
              <a:rPr lang="en-US" sz="2000" dirty="0"/>
              <a:t>within the broad areas of mathematics, statistics, information science, and computer science, in particular from the subdomains of machine learning, classification, cluster analysis, data mining, databases, and visualization.</a:t>
            </a:r>
          </a:p>
        </p:txBody>
      </p:sp>
    </p:spTree>
    <p:extLst>
      <p:ext uri="{BB962C8B-B14F-4D97-AF65-F5344CB8AC3E}">
        <p14:creationId xmlns:p14="http://schemas.microsoft.com/office/powerpoint/2010/main" val="1812648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“Assignment 0”</a:t>
            </a:r>
          </a:p>
        </p:txBody>
      </p:sp>
      <p:sp>
        <p:nvSpPr>
          <p:cNvPr id="3" name="Content Placeholder 2"/>
          <p:cNvSpPr>
            <a:spLocks noGrp="1"/>
          </p:cNvSpPr>
          <p:nvPr>
            <p:ph idx="1"/>
          </p:nvPr>
        </p:nvSpPr>
        <p:spPr/>
        <p:txBody>
          <a:bodyPr>
            <a:normAutofit lnSpcReduction="10000"/>
          </a:bodyPr>
          <a:lstStyle/>
          <a:p>
            <a:r>
              <a:rPr lang="en-US" dirty="0"/>
              <a:t>Accept the invitation to Discord if you haven’t already</a:t>
            </a:r>
          </a:p>
          <a:p>
            <a:pPr lvl="1"/>
            <a:r>
              <a:rPr lang="en-US" dirty="0"/>
              <a:t>Or ping me if you haven’t received any such invitation</a:t>
            </a:r>
          </a:p>
          <a:p>
            <a:pPr lvl="1"/>
            <a:r>
              <a:rPr lang="en-US" b="1" dirty="0"/>
              <a:t>The Discord is only for registered students</a:t>
            </a:r>
          </a:p>
          <a:p>
            <a:r>
              <a:rPr lang="en-US" dirty="0"/>
              <a:t>Put together groups of 2-3 students and </a:t>
            </a:r>
            <a:r>
              <a:rPr lang="en-US" b="1" dirty="0"/>
              <a:t>pick a date + topic for a workshop</a:t>
            </a:r>
            <a:r>
              <a:rPr lang="en-US" dirty="0"/>
              <a:t> (see the course website for available dates)</a:t>
            </a:r>
          </a:p>
          <a:p>
            <a:pPr lvl="1"/>
            <a:r>
              <a:rPr lang="en-US" dirty="0"/>
              <a:t>First [student-run] workshop is </a:t>
            </a:r>
            <a:r>
              <a:rPr lang="en-US" b="1" dirty="0"/>
              <a:t>Wednesday, Jan 15!</a:t>
            </a:r>
          </a:p>
          <a:p>
            <a:pPr lvl="1"/>
            <a:r>
              <a:rPr lang="en-US" b="1" dirty="0"/>
              <a:t>Sign up here: </a:t>
            </a:r>
            <a:r>
              <a:rPr lang="en-US" b="1" dirty="0">
                <a:hlinkClick r:id="rId2"/>
              </a:rPr>
              <a:t>https://docs.google.com/spreadsheets/d/1S9fuFx47iEiB5z0grZURiRu7aBYdiB3bGUPmob25zyw/edit#gid=0</a:t>
            </a:r>
            <a:r>
              <a:rPr lang="en-US" dirty="0"/>
              <a:t> </a:t>
            </a:r>
            <a:endParaRPr lang="en-US" b="1" dirty="0"/>
          </a:p>
          <a:p>
            <a:r>
              <a:rPr lang="en-US" dirty="0"/>
              <a:t>Register an account on </a:t>
            </a:r>
            <a:r>
              <a:rPr lang="en-US" dirty="0" err="1"/>
              <a:t>AutoLab</a:t>
            </a:r>
            <a:endParaRPr lang="en-US" dirty="0"/>
          </a:p>
          <a:p>
            <a:pPr lvl="1"/>
            <a:r>
              <a:rPr lang="en-US" dirty="0">
                <a:hlinkClick r:id="rId3"/>
              </a:rPr>
              <a:t>https://autolab.cs.uga.edu</a:t>
            </a:r>
            <a:r>
              <a:rPr lang="en-US" dirty="0"/>
              <a:t> </a:t>
            </a:r>
          </a:p>
          <a:p>
            <a:pPr lvl="1"/>
            <a:r>
              <a:rPr lang="en-US" dirty="0"/>
              <a:t>Then let me know (e.g., ping me in Discord) so I can add you to the course</a:t>
            </a:r>
          </a:p>
        </p:txBody>
      </p:sp>
      <p:sp>
        <p:nvSpPr>
          <p:cNvPr id="4" name="Footer Placeholder 3"/>
          <p:cNvSpPr>
            <a:spLocks noGrp="1"/>
          </p:cNvSpPr>
          <p:nvPr>
            <p:ph type="ftr" sz="quarter" idx="11"/>
          </p:nvPr>
        </p:nvSpPr>
        <p:spPr/>
        <p:txBody>
          <a:bodyPr/>
          <a:lstStyle/>
          <a:p>
            <a:r>
              <a:rPr lang="en-US"/>
              <a:t>CSCI 4360/6360 Data Science II</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30</a:t>
            </a:fld>
            <a:endParaRPr lang="en-US" dirty="0"/>
          </a:p>
        </p:txBody>
      </p:sp>
    </p:spTree>
    <p:extLst>
      <p:ext uri="{BB962C8B-B14F-4D97-AF65-F5344CB8AC3E}">
        <p14:creationId xmlns:p14="http://schemas.microsoft.com/office/powerpoint/2010/main" val="205221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fade">
                                      <p:cBhvr>
                                        <p:cTn id="35"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E78A3A-6780-1B8A-CDD0-E414CE6AE5BE}"/>
              </a:ext>
            </a:extLst>
          </p:cNvPr>
          <p:cNvSpPr>
            <a:spLocks noGrp="1"/>
          </p:cNvSpPr>
          <p:nvPr>
            <p:ph type="title"/>
          </p:nvPr>
        </p:nvSpPr>
        <p:spPr/>
        <p:txBody>
          <a:bodyPr/>
          <a:lstStyle/>
          <a:p>
            <a:r>
              <a:rPr lang="en-US" dirty="0"/>
              <a:t>Assignment 1</a:t>
            </a:r>
          </a:p>
        </p:txBody>
      </p:sp>
      <p:sp>
        <p:nvSpPr>
          <p:cNvPr id="3" name="Content Placeholder 2">
            <a:extLst>
              <a:ext uri="{FF2B5EF4-FFF2-40B4-BE49-F238E27FC236}">
                <a16:creationId xmlns:a16="http://schemas.microsoft.com/office/drawing/2014/main" id="{35CDE092-7DA2-761A-2266-54B324CEEF2E}"/>
              </a:ext>
            </a:extLst>
          </p:cNvPr>
          <p:cNvSpPr>
            <a:spLocks noGrp="1"/>
          </p:cNvSpPr>
          <p:nvPr>
            <p:ph idx="1"/>
          </p:nvPr>
        </p:nvSpPr>
        <p:spPr/>
        <p:txBody>
          <a:bodyPr/>
          <a:lstStyle/>
          <a:p>
            <a:r>
              <a:rPr lang="en-US" dirty="0"/>
              <a:t>Coming out Thursday (Jan 9)</a:t>
            </a:r>
          </a:p>
          <a:p>
            <a:r>
              <a:rPr lang="en-US" dirty="0"/>
              <a:t>Machine Learning review</a:t>
            </a:r>
          </a:p>
          <a:p>
            <a:pPr lvl="1"/>
            <a:r>
              <a:rPr lang="en-US" dirty="0"/>
              <a:t>Do you remember probability and statistics?</a:t>
            </a:r>
          </a:p>
          <a:p>
            <a:pPr lvl="1"/>
            <a:r>
              <a:rPr lang="en-US" dirty="0"/>
              <a:t>Do you remember linear algebra?</a:t>
            </a:r>
          </a:p>
          <a:p>
            <a:pPr lvl="1"/>
            <a:r>
              <a:rPr lang="en-US" dirty="0"/>
              <a:t>Do some coding, interact with </a:t>
            </a:r>
            <a:r>
              <a:rPr lang="en-US" dirty="0" err="1"/>
              <a:t>AutoLab</a:t>
            </a:r>
            <a:r>
              <a:rPr lang="en-US" dirty="0"/>
              <a:t>, submit a write-up</a:t>
            </a:r>
          </a:p>
          <a:p>
            <a:r>
              <a:rPr lang="en-US" dirty="0"/>
              <a:t>Due </a:t>
            </a:r>
            <a:r>
              <a:rPr lang="en-US" b="1" dirty="0"/>
              <a:t>Tuesday, January 28</a:t>
            </a:r>
            <a:endParaRPr lang="en-US" dirty="0"/>
          </a:p>
        </p:txBody>
      </p:sp>
      <p:sp>
        <p:nvSpPr>
          <p:cNvPr id="4" name="Footer Placeholder 3">
            <a:extLst>
              <a:ext uri="{FF2B5EF4-FFF2-40B4-BE49-F238E27FC236}">
                <a16:creationId xmlns:a16="http://schemas.microsoft.com/office/drawing/2014/main" id="{BBB97F30-4FB7-8E6B-1264-AB70426794B9}"/>
              </a:ext>
            </a:extLst>
          </p:cNvPr>
          <p:cNvSpPr>
            <a:spLocks noGrp="1"/>
          </p:cNvSpPr>
          <p:nvPr>
            <p:ph type="ftr" sz="quarter" idx="11"/>
          </p:nvPr>
        </p:nvSpPr>
        <p:spPr/>
        <p:txBody>
          <a:bodyPr/>
          <a:lstStyle/>
          <a:p>
            <a:r>
              <a:rPr lang="en-US"/>
              <a:t>CSCI 4360/6360 Data Science II</a:t>
            </a:r>
            <a:endParaRPr lang="en-US" dirty="0"/>
          </a:p>
        </p:txBody>
      </p:sp>
      <p:sp>
        <p:nvSpPr>
          <p:cNvPr id="5" name="Slide Number Placeholder 4">
            <a:extLst>
              <a:ext uri="{FF2B5EF4-FFF2-40B4-BE49-F238E27FC236}">
                <a16:creationId xmlns:a16="http://schemas.microsoft.com/office/drawing/2014/main" id="{CCDBAB10-D9DC-15F3-FF32-06325E25B9A3}"/>
              </a:ext>
            </a:extLst>
          </p:cNvPr>
          <p:cNvSpPr>
            <a:spLocks noGrp="1"/>
          </p:cNvSpPr>
          <p:nvPr>
            <p:ph type="sldNum" sz="quarter" idx="12"/>
          </p:nvPr>
        </p:nvSpPr>
        <p:spPr/>
        <p:txBody>
          <a:bodyPr/>
          <a:lstStyle/>
          <a:p>
            <a:fld id="{6D22F896-40B5-4ADD-8801-0D06FADFA095}" type="slidenum">
              <a:rPr lang="en-US" smtClean="0"/>
              <a:t>31</a:t>
            </a:fld>
            <a:endParaRPr lang="en-US" dirty="0"/>
          </a:p>
        </p:txBody>
      </p:sp>
    </p:spTree>
    <p:extLst>
      <p:ext uri="{BB962C8B-B14F-4D97-AF65-F5344CB8AC3E}">
        <p14:creationId xmlns:p14="http://schemas.microsoft.com/office/powerpoint/2010/main" val="245201412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Tomorrow</a:t>
            </a:r>
          </a:p>
        </p:txBody>
      </p:sp>
      <p:sp>
        <p:nvSpPr>
          <p:cNvPr id="3" name="Content Placeholder 2"/>
          <p:cNvSpPr>
            <a:spLocks noGrp="1"/>
          </p:cNvSpPr>
          <p:nvPr>
            <p:ph idx="1"/>
          </p:nvPr>
        </p:nvSpPr>
        <p:spPr/>
        <p:txBody>
          <a:bodyPr/>
          <a:lstStyle/>
          <a:p>
            <a:r>
              <a:rPr lang="en-US" dirty="0"/>
              <a:t>Workshop 0, on using the Anaconda distribution for installing and configuring your own Python environment! (far and away the easiest way to get up and running with Python)</a:t>
            </a:r>
          </a:p>
        </p:txBody>
      </p:sp>
      <p:sp>
        <p:nvSpPr>
          <p:cNvPr id="4" name="Footer Placeholder 3"/>
          <p:cNvSpPr>
            <a:spLocks noGrp="1"/>
          </p:cNvSpPr>
          <p:nvPr>
            <p:ph type="ftr" sz="quarter" idx="11"/>
          </p:nvPr>
        </p:nvSpPr>
        <p:spPr/>
        <p:txBody>
          <a:bodyPr/>
          <a:lstStyle/>
          <a:p>
            <a:r>
              <a:rPr lang="en-US"/>
              <a:t>CSCI 4360/6360 Data Science II</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32</a:t>
            </a:fld>
            <a:endParaRPr lang="en-US" dirty="0"/>
          </a:p>
        </p:txBody>
      </p:sp>
    </p:spTree>
    <p:extLst>
      <p:ext uri="{BB962C8B-B14F-4D97-AF65-F5344CB8AC3E}">
        <p14:creationId xmlns:p14="http://schemas.microsoft.com/office/powerpoint/2010/main" val="64895121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EDD8D9-7A3E-F6AD-2121-470990CED3ED}"/>
              </a:ext>
            </a:extLst>
          </p:cNvPr>
          <p:cNvSpPr>
            <a:spLocks noGrp="1"/>
          </p:cNvSpPr>
          <p:nvPr>
            <p:ph type="title"/>
          </p:nvPr>
        </p:nvSpPr>
        <p:spPr/>
        <p:txBody>
          <a:bodyPr/>
          <a:lstStyle/>
          <a:p>
            <a:r>
              <a:rPr lang="en-US" dirty="0"/>
              <a:t>Final thoughts</a:t>
            </a:r>
          </a:p>
        </p:txBody>
      </p:sp>
      <p:sp>
        <p:nvSpPr>
          <p:cNvPr id="4" name="Footer Placeholder 3">
            <a:extLst>
              <a:ext uri="{FF2B5EF4-FFF2-40B4-BE49-F238E27FC236}">
                <a16:creationId xmlns:a16="http://schemas.microsoft.com/office/drawing/2014/main" id="{5BF453F0-1AF9-91F1-E465-A0735B815E7A}"/>
              </a:ext>
            </a:extLst>
          </p:cNvPr>
          <p:cNvSpPr>
            <a:spLocks noGrp="1"/>
          </p:cNvSpPr>
          <p:nvPr>
            <p:ph type="ftr" sz="quarter" idx="11"/>
          </p:nvPr>
        </p:nvSpPr>
        <p:spPr/>
        <p:txBody>
          <a:bodyPr/>
          <a:lstStyle/>
          <a:p>
            <a:r>
              <a:rPr lang="en-US"/>
              <a:t>CSCI 4360/6360 Data Science II</a:t>
            </a:r>
            <a:endParaRPr lang="en-US" dirty="0"/>
          </a:p>
        </p:txBody>
      </p:sp>
      <p:sp>
        <p:nvSpPr>
          <p:cNvPr id="5" name="Slide Number Placeholder 4">
            <a:extLst>
              <a:ext uri="{FF2B5EF4-FFF2-40B4-BE49-F238E27FC236}">
                <a16:creationId xmlns:a16="http://schemas.microsoft.com/office/drawing/2014/main" id="{709179F8-E4C5-4097-E84B-310E8AEE7E03}"/>
              </a:ext>
            </a:extLst>
          </p:cNvPr>
          <p:cNvSpPr>
            <a:spLocks noGrp="1"/>
          </p:cNvSpPr>
          <p:nvPr>
            <p:ph type="sldNum" sz="quarter" idx="12"/>
          </p:nvPr>
        </p:nvSpPr>
        <p:spPr/>
        <p:txBody>
          <a:bodyPr/>
          <a:lstStyle/>
          <a:p>
            <a:fld id="{6D22F896-40B5-4ADD-8801-0D06FADFA095}" type="slidenum">
              <a:rPr lang="en-US" smtClean="0"/>
              <a:t>33</a:t>
            </a:fld>
            <a:endParaRPr lang="en-US" dirty="0"/>
          </a:p>
        </p:txBody>
      </p:sp>
      <p:pic>
        <p:nvPicPr>
          <p:cNvPr id="7" name="Picture 6" descr="A hand holding a white mug with black text&#10;&#10;Description automatically generated">
            <a:extLst>
              <a:ext uri="{FF2B5EF4-FFF2-40B4-BE49-F238E27FC236}">
                <a16:creationId xmlns:a16="http://schemas.microsoft.com/office/drawing/2014/main" id="{90177435-0AA4-5B0C-F9C0-8DAEDC11D7F7}"/>
              </a:ext>
            </a:extLst>
          </p:cNvPr>
          <p:cNvPicPr>
            <a:picLocks noChangeAspect="1"/>
          </p:cNvPicPr>
          <p:nvPr/>
        </p:nvPicPr>
        <p:blipFill rotWithShape="1">
          <a:blip r:embed="rId2"/>
          <a:srcRect t="27490"/>
          <a:stretch/>
        </p:blipFill>
        <p:spPr>
          <a:xfrm>
            <a:off x="3524765" y="1500971"/>
            <a:ext cx="5142469" cy="4972715"/>
          </a:xfrm>
          <a:prstGeom prst="rect">
            <a:avLst/>
          </a:prstGeom>
        </p:spPr>
      </p:pic>
    </p:spTree>
    <p:extLst>
      <p:ext uri="{BB962C8B-B14F-4D97-AF65-F5344CB8AC3E}">
        <p14:creationId xmlns:p14="http://schemas.microsoft.com/office/powerpoint/2010/main" val="1768936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screenshot of a computer&#10;&#10;Description automatically generated">
            <a:extLst>
              <a:ext uri="{FF2B5EF4-FFF2-40B4-BE49-F238E27FC236}">
                <a16:creationId xmlns:a16="http://schemas.microsoft.com/office/drawing/2014/main" id="{8360ABBC-99C9-C0D9-A769-4DEF9777FFCC}"/>
              </a:ext>
            </a:extLst>
          </p:cNvPr>
          <p:cNvPicPr>
            <a:picLocks noChangeAspect="1"/>
          </p:cNvPicPr>
          <p:nvPr/>
        </p:nvPicPr>
        <p:blipFill>
          <a:blip r:embed="rId2"/>
          <a:stretch>
            <a:fillRect/>
          </a:stretch>
        </p:blipFill>
        <p:spPr>
          <a:xfrm>
            <a:off x="2391741" y="3029705"/>
            <a:ext cx="7772400" cy="3131253"/>
          </a:xfrm>
          <a:prstGeom prst="rect">
            <a:avLst/>
          </a:prstGeom>
        </p:spPr>
      </p:pic>
      <p:sp>
        <p:nvSpPr>
          <p:cNvPr id="2" name="Title 1">
            <a:extLst>
              <a:ext uri="{FF2B5EF4-FFF2-40B4-BE49-F238E27FC236}">
                <a16:creationId xmlns:a16="http://schemas.microsoft.com/office/drawing/2014/main" id="{18E553F9-CA0B-C045-B7C6-21378FBBCE8D}"/>
              </a:ext>
            </a:extLst>
          </p:cNvPr>
          <p:cNvSpPr>
            <a:spLocks noGrp="1"/>
          </p:cNvSpPr>
          <p:nvPr>
            <p:ph type="title"/>
          </p:nvPr>
        </p:nvSpPr>
        <p:spPr/>
        <p:txBody>
          <a:bodyPr/>
          <a:lstStyle/>
          <a:p>
            <a:r>
              <a:rPr lang="en-US" dirty="0"/>
              <a:t>Final thoughts</a:t>
            </a:r>
          </a:p>
        </p:txBody>
      </p:sp>
      <p:sp>
        <p:nvSpPr>
          <p:cNvPr id="3" name="Content Placeholder 2">
            <a:extLst>
              <a:ext uri="{FF2B5EF4-FFF2-40B4-BE49-F238E27FC236}">
                <a16:creationId xmlns:a16="http://schemas.microsoft.com/office/drawing/2014/main" id="{AE125A0D-E826-AE59-6EAE-98D5F5CDFB01}"/>
              </a:ext>
            </a:extLst>
          </p:cNvPr>
          <p:cNvSpPr>
            <a:spLocks noGrp="1"/>
          </p:cNvSpPr>
          <p:nvPr>
            <p:ph idx="1"/>
          </p:nvPr>
        </p:nvSpPr>
        <p:spPr>
          <a:xfrm>
            <a:off x="2773599" y="2052116"/>
            <a:ext cx="7796540" cy="1097184"/>
          </a:xfrm>
        </p:spPr>
        <p:txBody>
          <a:bodyPr/>
          <a:lstStyle/>
          <a:p>
            <a:r>
              <a:rPr lang="en-US" dirty="0"/>
              <a:t>If in doubt, go to: </a:t>
            </a:r>
            <a:r>
              <a:rPr lang="en-US" dirty="0" err="1"/>
              <a:t>github.com</a:t>
            </a:r>
            <a:r>
              <a:rPr lang="en-US" dirty="0"/>
              <a:t>/eds-</a:t>
            </a:r>
            <a:r>
              <a:rPr lang="en-US" dirty="0" err="1"/>
              <a:t>uga</a:t>
            </a:r>
            <a:endParaRPr lang="en-US" dirty="0"/>
          </a:p>
          <a:p>
            <a:r>
              <a:rPr lang="en-US" dirty="0"/>
              <a:t>Click the pinned repo </a:t>
            </a:r>
          </a:p>
        </p:txBody>
      </p:sp>
      <p:sp>
        <p:nvSpPr>
          <p:cNvPr id="4" name="Footer Placeholder 3">
            <a:extLst>
              <a:ext uri="{FF2B5EF4-FFF2-40B4-BE49-F238E27FC236}">
                <a16:creationId xmlns:a16="http://schemas.microsoft.com/office/drawing/2014/main" id="{6D5D53CF-E6D3-7729-28F8-0641A4D6FB8D}"/>
              </a:ext>
            </a:extLst>
          </p:cNvPr>
          <p:cNvSpPr>
            <a:spLocks noGrp="1"/>
          </p:cNvSpPr>
          <p:nvPr>
            <p:ph type="ftr" sz="quarter" idx="11"/>
          </p:nvPr>
        </p:nvSpPr>
        <p:spPr/>
        <p:txBody>
          <a:bodyPr/>
          <a:lstStyle/>
          <a:p>
            <a:r>
              <a:rPr lang="en-US"/>
              <a:t>CSCI 4360/6360 Data Science II</a:t>
            </a:r>
            <a:endParaRPr lang="en-US" dirty="0"/>
          </a:p>
        </p:txBody>
      </p:sp>
      <p:sp>
        <p:nvSpPr>
          <p:cNvPr id="5" name="Slide Number Placeholder 4">
            <a:extLst>
              <a:ext uri="{FF2B5EF4-FFF2-40B4-BE49-F238E27FC236}">
                <a16:creationId xmlns:a16="http://schemas.microsoft.com/office/drawing/2014/main" id="{093792AA-CC96-C0EA-2815-94F640CAE3B0}"/>
              </a:ext>
            </a:extLst>
          </p:cNvPr>
          <p:cNvSpPr>
            <a:spLocks noGrp="1"/>
          </p:cNvSpPr>
          <p:nvPr>
            <p:ph type="sldNum" sz="quarter" idx="12"/>
          </p:nvPr>
        </p:nvSpPr>
        <p:spPr/>
        <p:txBody>
          <a:bodyPr/>
          <a:lstStyle/>
          <a:p>
            <a:fld id="{6D22F896-40B5-4ADD-8801-0D06FADFA095}" type="slidenum">
              <a:rPr lang="en-US" smtClean="0"/>
              <a:t>34</a:t>
            </a:fld>
            <a:endParaRPr lang="en-US" dirty="0"/>
          </a:p>
        </p:txBody>
      </p:sp>
      <p:sp>
        <p:nvSpPr>
          <p:cNvPr id="8" name="Down Arrow 7">
            <a:extLst>
              <a:ext uri="{FF2B5EF4-FFF2-40B4-BE49-F238E27FC236}">
                <a16:creationId xmlns:a16="http://schemas.microsoft.com/office/drawing/2014/main" id="{E7B63DC7-C474-0FE4-6501-575B5648744C}"/>
              </a:ext>
            </a:extLst>
          </p:cNvPr>
          <p:cNvSpPr/>
          <p:nvPr/>
        </p:nvSpPr>
        <p:spPr>
          <a:xfrm rot="21151565">
            <a:off x="3053400" y="3183824"/>
            <a:ext cx="665359" cy="205990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24623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8"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Questions?</a:t>
            </a:r>
          </a:p>
        </p:txBody>
      </p:sp>
      <p:sp>
        <p:nvSpPr>
          <p:cNvPr id="4" name="Footer Placeholder 3"/>
          <p:cNvSpPr>
            <a:spLocks noGrp="1"/>
          </p:cNvSpPr>
          <p:nvPr>
            <p:ph type="ftr" sz="quarter" idx="11"/>
          </p:nvPr>
        </p:nvSpPr>
        <p:spPr/>
        <p:txBody>
          <a:bodyPr/>
          <a:lstStyle/>
          <a:p>
            <a:r>
              <a:rPr lang="en-US"/>
              <a:t>CSCI 4360/6360 Data Science II</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35</a:t>
            </a:fld>
            <a:endParaRPr lang="en-US" dirty="0"/>
          </a:p>
        </p:txBody>
      </p:sp>
      <p:pic>
        <p:nvPicPr>
          <p:cNvPr id="6" name="Picture 5"/>
          <p:cNvPicPr>
            <a:picLocks noChangeAspect="1"/>
          </p:cNvPicPr>
          <p:nvPr/>
        </p:nvPicPr>
        <p:blipFill>
          <a:blip r:embed="rId2"/>
          <a:stretch>
            <a:fillRect/>
          </a:stretch>
        </p:blipFill>
        <p:spPr>
          <a:xfrm>
            <a:off x="2597150" y="1843038"/>
            <a:ext cx="6997700" cy="4127500"/>
          </a:xfrm>
          <a:prstGeom prst="rect">
            <a:avLst/>
          </a:prstGeom>
        </p:spPr>
      </p:pic>
    </p:spTree>
    <p:extLst>
      <p:ext uri="{BB962C8B-B14F-4D97-AF65-F5344CB8AC3E}">
        <p14:creationId xmlns:p14="http://schemas.microsoft.com/office/powerpoint/2010/main" val="184974952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B6429D-08BB-9D42-A4DB-E62B6F48318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CD8C20C-F4BC-AC84-D608-8C8079EF3239}"/>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2A18EF35-58BF-47DB-FBE9-13A4C0A73DAA}"/>
              </a:ext>
            </a:extLst>
          </p:cNvPr>
          <p:cNvSpPr>
            <a:spLocks noGrp="1"/>
          </p:cNvSpPr>
          <p:nvPr>
            <p:ph type="ftr" sz="quarter" idx="11"/>
          </p:nvPr>
        </p:nvSpPr>
        <p:spPr/>
        <p:txBody>
          <a:bodyPr/>
          <a:lstStyle/>
          <a:p>
            <a:r>
              <a:rPr lang="en-US"/>
              <a:t>CSCI 4360/6360 Data Science II</a:t>
            </a:r>
            <a:endParaRPr lang="en-US" dirty="0"/>
          </a:p>
        </p:txBody>
      </p:sp>
      <p:sp>
        <p:nvSpPr>
          <p:cNvPr id="5" name="Slide Number Placeholder 4">
            <a:extLst>
              <a:ext uri="{FF2B5EF4-FFF2-40B4-BE49-F238E27FC236}">
                <a16:creationId xmlns:a16="http://schemas.microsoft.com/office/drawing/2014/main" id="{D4866DCE-9748-28EE-D101-36C63BEA4774}"/>
              </a:ext>
            </a:extLst>
          </p:cNvPr>
          <p:cNvSpPr>
            <a:spLocks noGrp="1"/>
          </p:cNvSpPr>
          <p:nvPr>
            <p:ph type="sldNum" sz="quarter" idx="12"/>
          </p:nvPr>
        </p:nvSpPr>
        <p:spPr/>
        <p:txBody>
          <a:bodyPr/>
          <a:lstStyle/>
          <a:p>
            <a:fld id="{6D22F896-40B5-4ADD-8801-0D06FADFA095}" type="slidenum">
              <a:rPr lang="en-US" smtClean="0"/>
              <a:pPr/>
              <a:t>36</a:t>
            </a:fld>
            <a:endParaRPr lang="en-US" dirty="0"/>
          </a:p>
        </p:txBody>
      </p:sp>
    </p:spTree>
    <p:extLst>
      <p:ext uri="{BB962C8B-B14F-4D97-AF65-F5344CB8AC3E}">
        <p14:creationId xmlns:p14="http://schemas.microsoft.com/office/powerpoint/2010/main" val="257739904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83D1B5-FC9A-608F-F2C4-D072C7BD3193}"/>
              </a:ext>
            </a:extLst>
          </p:cNvPr>
          <p:cNvSpPr>
            <a:spLocks noGrp="1"/>
          </p:cNvSpPr>
          <p:nvPr>
            <p:ph type="title"/>
          </p:nvPr>
        </p:nvSpPr>
        <p:spPr/>
        <p:txBody>
          <a:bodyPr/>
          <a:lstStyle/>
          <a:p>
            <a:r>
              <a:rPr lang="en-US" dirty="0" err="1"/>
              <a:t>BinderHub</a:t>
            </a:r>
            <a:endParaRPr lang="en-US" dirty="0"/>
          </a:p>
        </p:txBody>
      </p:sp>
      <p:sp>
        <p:nvSpPr>
          <p:cNvPr id="3" name="Content Placeholder 2">
            <a:extLst>
              <a:ext uri="{FF2B5EF4-FFF2-40B4-BE49-F238E27FC236}">
                <a16:creationId xmlns:a16="http://schemas.microsoft.com/office/drawing/2014/main" id="{ADCCE38C-CA64-9B2C-2194-D0FF195C84E9}"/>
              </a:ext>
            </a:extLst>
          </p:cNvPr>
          <p:cNvSpPr>
            <a:spLocks noGrp="1"/>
          </p:cNvSpPr>
          <p:nvPr>
            <p:ph idx="1"/>
          </p:nvPr>
        </p:nvSpPr>
        <p:spPr>
          <a:xfrm>
            <a:off x="5812221" y="2052116"/>
            <a:ext cx="4757918" cy="4641292"/>
          </a:xfrm>
        </p:spPr>
        <p:txBody>
          <a:bodyPr>
            <a:normAutofit/>
          </a:bodyPr>
          <a:lstStyle/>
          <a:p>
            <a:r>
              <a:rPr lang="en-US" dirty="0"/>
              <a:t>Set up a prototype </a:t>
            </a:r>
            <a:r>
              <a:rPr lang="en-US" dirty="0" err="1"/>
              <a:t>BinderHub</a:t>
            </a:r>
            <a:r>
              <a:rPr lang="en-US" dirty="0"/>
              <a:t> instance for stress testing</a:t>
            </a:r>
          </a:p>
          <a:p>
            <a:pPr lvl="1"/>
            <a:r>
              <a:rPr lang="en-US" dirty="0"/>
              <a:t>The technology behind </a:t>
            </a:r>
            <a:r>
              <a:rPr lang="en-US" dirty="0" err="1"/>
              <a:t>mybinder.org</a:t>
            </a:r>
            <a:endParaRPr lang="en-US" dirty="0"/>
          </a:p>
          <a:p>
            <a:pPr marL="457200" indent="-457200">
              <a:buFont typeface="+mj-lt"/>
              <a:buAutoNum type="arabicPeriod"/>
            </a:pPr>
            <a:r>
              <a:rPr lang="en-US" sz="1900" dirty="0"/>
              <a:t>Put your </a:t>
            </a:r>
            <a:r>
              <a:rPr lang="en-US" sz="1900" dirty="0" err="1"/>
              <a:t>Jupyter</a:t>
            </a:r>
            <a:r>
              <a:rPr lang="en-US" sz="1900" dirty="0"/>
              <a:t> notebook[s] in a [public] GitHub repo</a:t>
            </a:r>
          </a:p>
          <a:p>
            <a:pPr marL="457200" indent="-457200">
              <a:buFont typeface="+mj-lt"/>
              <a:buAutoNum type="arabicPeriod"/>
            </a:pPr>
            <a:r>
              <a:rPr lang="en-US" sz="1900" dirty="0"/>
              <a:t>Specify the environment (</a:t>
            </a:r>
            <a:r>
              <a:rPr lang="en-US" sz="1900" dirty="0" err="1"/>
              <a:t>environment.yml</a:t>
            </a:r>
            <a:r>
              <a:rPr lang="en-US" sz="1900" dirty="0"/>
              <a:t>, </a:t>
            </a:r>
            <a:r>
              <a:rPr lang="en-US" sz="1900" dirty="0" err="1"/>
              <a:t>requirements.txt</a:t>
            </a:r>
            <a:r>
              <a:rPr lang="en-US" sz="1900" dirty="0"/>
              <a:t>)</a:t>
            </a:r>
          </a:p>
          <a:p>
            <a:pPr marL="457200" indent="-457200">
              <a:buFont typeface="+mj-lt"/>
              <a:buAutoNum type="arabicPeriod"/>
            </a:pPr>
            <a:r>
              <a:rPr lang="en-US" sz="1900" dirty="0"/>
              <a:t>Submit the link to your GitHub repo</a:t>
            </a:r>
          </a:p>
          <a:p>
            <a:r>
              <a:rPr lang="en-US" sz="1800" dirty="0"/>
              <a:t>Learn more here </a:t>
            </a:r>
            <a:r>
              <a:rPr lang="en-US" sz="1800" dirty="0">
                <a:hlinkClick r:id="rId2"/>
              </a:rPr>
              <a:t>https://mybinder.readthedocs.io/en/latest/</a:t>
            </a:r>
            <a:r>
              <a:rPr lang="en-US" sz="1800" dirty="0"/>
              <a:t> </a:t>
            </a:r>
          </a:p>
        </p:txBody>
      </p:sp>
      <p:sp>
        <p:nvSpPr>
          <p:cNvPr id="4" name="Footer Placeholder 3">
            <a:extLst>
              <a:ext uri="{FF2B5EF4-FFF2-40B4-BE49-F238E27FC236}">
                <a16:creationId xmlns:a16="http://schemas.microsoft.com/office/drawing/2014/main" id="{D51B8672-1314-7B7A-D4B0-2315B727D5D5}"/>
              </a:ext>
            </a:extLst>
          </p:cNvPr>
          <p:cNvSpPr>
            <a:spLocks noGrp="1"/>
          </p:cNvSpPr>
          <p:nvPr>
            <p:ph type="ftr" sz="quarter" idx="11"/>
          </p:nvPr>
        </p:nvSpPr>
        <p:spPr/>
        <p:txBody>
          <a:bodyPr/>
          <a:lstStyle/>
          <a:p>
            <a:r>
              <a:rPr lang="en-US"/>
              <a:t>CSCI 4360/6360 Data Science II</a:t>
            </a:r>
            <a:endParaRPr lang="en-US" dirty="0"/>
          </a:p>
        </p:txBody>
      </p:sp>
      <p:sp>
        <p:nvSpPr>
          <p:cNvPr id="5" name="Slide Number Placeholder 4">
            <a:extLst>
              <a:ext uri="{FF2B5EF4-FFF2-40B4-BE49-F238E27FC236}">
                <a16:creationId xmlns:a16="http://schemas.microsoft.com/office/drawing/2014/main" id="{4A005F77-2D72-CF51-D5C3-9ABE755C1718}"/>
              </a:ext>
            </a:extLst>
          </p:cNvPr>
          <p:cNvSpPr>
            <a:spLocks noGrp="1"/>
          </p:cNvSpPr>
          <p:nvPr>
            <p:ph type="sldNum" sz="quarter" idx="12"/>
          </p:nvPr>
        </p:nvSpPr>
        <p:spPr/>
        <p:txBody>
          <a:bodyPr/>
          <a:lstStyle/>
          <a:p>
            <a:fld id="{6D22F896-40B5-4ADD-8801-0D06FADFA095}" type="slidenum">
              <a:rPr lang="en-US" smtClean="0"/>
              <a:t>37</a:t>
            </a:fld>
            <a:endParaRPr lang="en-US" dirty="0"/>
          </a:p>
        </p:txBody>
      </p:sp>
      <p:pic>
        <p:nvPicPr>
          <p:cNvPr id="7" name="Picture 6" descr="A black background with white text&#10;&#10;Description automatically generated">
            <a:extLst>
              <a:ext uri="{FF2B5EF4-FFF2-40B4-BE49-F238E27FC236}">
                <a16:creationId xmlns:a16="http://schemas.microsoft.com/office/drawing/2014/main" id="{BC3CE53F-2F73-F592-55B4-F7E59BDB5D6D}"/>
              </a:ext>
            </a:extLst>
          </p:cNvPr>
          <p:cNvPicPr>
            <a:picLocks noChangeAspect="1"/>
          </p:cNvPicPr>
          <p:nvPr/>
        </p:nvPicPr>
        <p:blipFill>
          <a:blip r:embed="rId3"/>
          <a:stretch>
            <a:fillRect/>
          </a:stretch>
        </p:blipFill>
        <p:spPr>
          <a:xfrm>
            <a:off x="8373039" y="1391716"/>
            <a:ext cx="2197100" cy="660400"/>
          </a:xfrm>
          <a:prstGeom prst="rect">
            <a:avLst/>
          </a:prstGeom>
        </p:spPr>
      </p:pic>
      <p:pic>
        <p:nvPicPr>
          <p:cNvPr id="11" name="Picture 10" descr="A screenshot of a computer&#10;&#10;Description automatically generated">
            <a:extLst>
              <a:ext uri="{FF2B5EF4-FFF2-40B4-BE49-F238E27FC236}">
                <a16:creationId xmlns:a16="http://schemas.microsoft.com/office/drawing/2014/main" id="{885BE71D-D65A-71C5-9ED1-47DEF142DF4E}"/>
              </a:ext>
            </a:extLst>
          </p:cNvPr>
          <p:cNvPicPr>
            <a:picLocks noChangeAspect="1"/>
          </p:cNvPicPr>
          <p:nvPr/>
        </p:nvPicPr>
        <p:blipFill>
          <a:blip r:embed="rId4"/>
          <a:stretch>
            <a:fillRect/>
          </a:stretch>
        </p:blipFill>
        <p:spPr>
          <a:xfrm>
            <a:off x="1194225" y="3141132"/>
            <a:ext cx="4508901" cy="1989797"/>
          </a:xfrm>
          <a:prstGeom prst="rect">
            <a:avLst/>
          </a:prstGeom>
        </p:spPr>
      </p:pic>
      <p:sp>
        <p:nvSpPr>
          <p:cNvPr id="12" name="Right Arrow 11">
            <a:extLst>
              <a:ext uri="{FF2B5EF4-FFF2-40B4-BE49-F238E27FC236}">
                <a16:creationId xmlns:a16="http://schemas.microsoft.com/office/drawing/2014/main" id="{827FD7AE-51F3-3037-B396-8273FC1C4D1C}"/>
              </a:ext>
            </a:extLst>
          </p:cNvPr>
          <p:cNvSpPr/>
          <p:nvPr/>
        </p:nvSpPr>
        <p:spPr>
          <a:xfrm rot="13693027">
            <a:off x="3815021" y="4392536"/>
            <a:ext cx="2388803" cy="31295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1927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500"/>
                                        <p:tgtEl>
                                          <p:spTgt spid="12"/>
                                        </p:tgtEl>
                                      </p:cBhvr>
                                    </p:animEffect>
                                  </p:childTnLst>
                                </p:cTn>
                              </p:par>
                              <p:par>
                                <p:cTn id="29" presetID="10" presetClass="entr" presetSubtype="0" fill="hold" nodeType="with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3">
                                            <p:txEl>
                                              <p:pRg st="5" end="5"/>
                                            </p:txEl>
                                          </p:spTgt>
                                        </p:tgtEl>
                                        <p:attrNameLst>
                                          <p:attrName>style.visibility</p:attrName>
                                        </p:attrNameLst>
                                      </p:cBhvr>
                                      <p:to>
                                        <p:strVal val="visible"/>
                                      </p:to>
                                    </p:set>
                                    <p:animEffect transition="in" filter="fade">
                                      <p:cBhvr>
                                        <p:cTn id="36"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2"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Oval 13">
            <a:extLst>
              <a:ext uri="{FF2B5EF4-FFF2-40B4-BE49-F238E27FC236}">
                <a16:creationId xmlns:a16="http://schemas.microsoft.com/office/drawing/2014/main" id="{0A884837-FBD1-0499-EC6E-27BDC7091371}"/>
              </a:ext>
            </a:extLst>
          </p:cNvPr>
          <p:cNvSpPr/>
          <p:nvPr/>
        </p:nvSpPr>
        <p:spPr>
          <a:xfrm>
            <a:off x="1656469" y="887301"/>
            <a:ext cx="4934504" cy="958323"/>
          </a:xfrm>
          <a:prstGeom prst="ellipse">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E83D1B5-FC9A-608F-F2C4-D072C7BD3193}"/>
              </a:ext>
            </a:extLst>
          </p:cNvPr>
          <p:cNvSpPr>
            <a:spLocks noGrp="1"/>
          </p:cNvSpPr>
          <p:nvPr>
            <p:ph type="title"/>
          </p:nvPr>
        </p:nvSpPr>
        <p:spPr/>
        <p:txBody>
          <a:bodyPr/>
          <a:lstStyle/>
          <a:p>
            <a:r>
              <a:rPr lang="en-US" dirty="0" err="1"/>
              <a:t>BinderHub</a:t>
            </a:r>
            <a:endParaRPr lang="en-US" dirty="0"/>
          </a:p>
        </p:txBody>
      </p:sp>
      <p:sp>
        <p:nvSpPr>
          <p:cNvPr id="3" name="Content Placeholder 2">
            <a:extLst>
              <a:ext uri="{FF2B5EF4-FFF2-40B4-BE49-F238E27FC236}">
                <a16:creationId xmlns:a16="http://schemas.microsoft.com/office/drawing/2014/main" id="{ADCCE38C-CA64-9B2C-2194-D0FF195C84E9}"/>
              </a:ext>
            </a:extLst>
          </p:cNvPr>
          <p:cNvSpPr>
            <a:spLocks noGrp="1"/>
          </p:cNvSpPr>
          <p:nvPr>
            <p:ph idx="1"/>
          </p:nvPr>
        </p:nvSpPr>
        <p:spPr>
          <a:xfrm>
            <a:off x="1890460" y="2052116"/>
            <a:ext cx="8679679" cy="4641292"/>
          </a:xfrm>
        </p:spPr>
        <p:txBody>
          <a:bodyPr>
            <a:normAutofit/>
          </a:bodyPr>
          <a:lstStyle/>
          <a:p>
            <a:r>
              <a:rPr lang="en-US" dirty="0"/>
              <a:t>Great for testing your programs in an isolated and replicable environment</a:t>
            </a:r>
          </a:p>
          <a:p>
            <a:r>
              <a:rPr lang="en-US" sz="1800" dirty="0"/>
              <a:t>Even better if your laptop isn’t up to running Python</a:t>
            </a:r>
          </a:p>
          <a:p>
            <a:r>
              <a:rPr lang="en-US" sz="1800" dirty="0"/>
              <a:t>Takes a very long time to build environments (~30 minutes)</a:t>
            </a:r>
          </a:p>
          <a:p>
            <a:r>
              <a:rPr lang="en-US" sz="1800" dirty="0"/>
              <a:t>No GPU access</a:t>
            </a:r>
          </a:p>
          <a:p>
            <a:endParaRPr lang="en-US" sz="1800" dirty="0"/>
          </a:p>
          <a:p>
            <a:r>
              <a:rPr lang="en-US" sz="1800" b="1" dirty="0"/>
              <a:t>Send me feedback on your experience with it! We’re wondering if this would be something useful for the whole campus.</a:t>
            </a:r>
          </a:p>
        </p:txBody>
      </p:sp>
      <p:sp>
        <p:nvSpPr>
          <p:cNvPr id="4" name="Footer Placeholder 3">
            <a:extLst>
              <a:ext uri="{FF2B5EF4-FFF2-40B4-BE49-F238E27FC236}">
                <a16:creationId xmlns:a16="http://schemas.microsoft.com/office/drawing/2014/main" id="{D51B8672-1314-7B7A-D4B0-2315B727D5D5}"/>
              </a:ext>
            </a:extLst>
          </p:cNvPr>
          <p:cNvSpPr>
            <a:spLocks noGrp="1"/>
          </p:cNvSpPr>
          <p:nvPr>
            <p:ph type="ftr" sz="quarter" idx="11"/>
          </p:nvPr>
        </p:nvSpPr>
        <p:spPr/>
        <p:txBody>
          <a:bodyPr/>
          <a:lstStyle/>
          <a:p>
            <a:r>
              <a:rPr lang="en-US"/>
              <a:t>CSCI 4360/6360 Data Science II</a:t>
            </a:r>
            <a:endParaRPr lang="en-US" dirty="0"/>
          </a:p>
        </p:txBody>
      </p:sp>
      <p:sp>
        <p:nvSpPr>
          <p:cNvPr id="5" name="Slide Number Placeholder 4">
            <a:extLst>
              <a:ext uri="{FF2B5EF4-FFF2-40B4-BE49-F238E27FC236}">
                <a16:creationId xmlns:a16="http://schemas.microsoft.com/office/drawing/2014/main" id="{4A005F77-2D72-CF51-D5C3-9ABE755C1718}"/>
              </a:ext>
            </a:extLst>
          </p:cNvPr>
          <p:cNvSpPr>
            <a:spLocks noGrp="1"/>
          </p:cNvSpPr>
          <p:nvPr>
            <p:ph type="sldNum" sz="quarter" idx="12"/>
          </p:nvPr>
        </p:nvSpPr>
        <p:spPr/>
        <p:txBody>
          <a:bodyPr/>
          <a:lstStyle/>
          <a:p>
            <a:fld id="{6D22F896-40B5-4ADD-8801-0D06FADFA095}" type="slidenum">
              <a:rPr lang="en-US" smtClean="0"/>
              <a:t>38</a:t>
            </a:fld>
            <a:endParaRPr lang="en-US" dirty="0"/>
          </a:p>
        </p:txBody>
      </p:sp>
      <p:pic>
        <p:nvPicPr>
          <p:cNvPr id="7" name="Picture 6" descr="A black background with white text&#10;&#10;Description automatically generated">
            <a:extLst>
              <a:ext uri="{FF2B5EF4-FFF2-40B4-BE49-F238E27FC236}">
                <a16:creationId xmlns:a16="http://schemas.microsoft.com/office/drawing/2014/main" id="{BC3CE53F-2F73-F592-55B4-F7E59BDB5D6D}"/>
              </a:ext>
            </a:extLst>
          </p:cNvPr>
          <p:cNvPicPr>
            <a:picLocks noChangeAspect="1"/>
          </p:cNvPicPr>
          <p:nvPr/>
        </p:nvPicPr>
        <p:blipFill>
          <a:blip r:embed="rId2"/>
          <a:stretch>
            <a:fillRect/>
          </a:stretch>
        </p:blipFill>
        <p:spPr>
          <a:xfrm>
            <a:off x="8373039" y="1391716"/>
            <a:ext cx="2197100" cy="660400"/>
          </a:xfrm>
          <a:prstGeom prst="rect">
            <a:avLst/>
          </a:prstGeom>
        </p:spPr>
      </p:pic>
      <p:sp>
        <p:nvSpPr>
          <p:cNvPr id="13" name="TextBox 12">
            <a:extLst>
              <a:ext uri="{FF2B5EF4-FFF2-40B4-BE49-F238E27FC236}">
                <a16:creationId xmlns:a16="http://schemas.microsoft.com/office/drawing/2014/main" id="{BC5FBA41-1769-BF22-9177-76252B13D6E0}"/>
              </a:ext>
            </a:extLst>
          </p:cNvPr>
          <p:cNvSpPr txBox="1"/>
          <p:nvPr/>
        </p:nvSpPr>
        <p:spPr>
          <a:xfrm>
            <a:off x="1890460" y="1124887"/>
            <a:ext cx="4412875" cy="461665"/>
          </a:xfrm>
          <a:prstGeom prst="rect">
            <a:avLst/>
          </a:prstGeom>
          <a:noFill/>
        </p:spPr>
        <p:txBody>
          <a:bodyPr wrap="none" rtlCol="0">
            <a:spAutoFit/>
          </a:bodyPr>
          <a:lstStyle/>
          <a:p>
            <a:r>
              <a:rPr lang="en-US" sz="2400" b="0" i="0" u="none" strike="noStrike" dirty="0">
                <a:solidFill>
                  <a:srgbClr val="337AB7"/>
                </a:solidFill>
                <a:effectLst/>
                <a:latin typeface="-apple-system"/>
                <a:hlinkClick r:id="rId3"/>
              </a:rPr>
              <a:t>https://hub.binder.ltg.cs.uga.edu/</a:t>
            </a:r>
            <a:endParaRPr lang="en-US" sz="2400" dirty="0"/>
          </a:p>
        </p:txBody>
      </p:sp>
    </p:spTree>
    <p:extLst>
      <p:ext uri="{BB962C8B-B14F-4D97-AF65-F5344CB8AC3E}">
        <p14:creationId xmlns:p14="http://schemas.microsoft.com/office/powerpoint/2010/main" val="4137264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500"/>
                                        <p:tgtEl>
                                          <p:spTgt spid="14"/>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3" grpId="0" uiExpand="1" build="p"/>
      <p:bldP spid="1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“data science”?</a:t>
            </a:r>
          </a:p>
        </p:txBody>
      </p:sp>
      <p:sp>
        <p:nvSpPr>
          <p:cNvPr id="3" name="Content Placeholder 2"/>
          <p:cNvSpPr>
            <a:spLocks noGrp="1"/>
          </p:cNvSpPr>
          <p:nvPr>
            <p:ph idx="1"/>
          </p:nvPr>
        </p:nvSpPr>
        <p:spPr>
          <a:xfrm>
            <a:off x="1120000" y="1825625"/>
            <a:ext cx="4722861" cy="4351338"/>
          </a:xfrm>
        </p:spPr>
        <p:txBody>
          <a:bodyPr/>
          <a:lstStyle/>
          <a:p>
            <a:r>
              <a:rPr lang="en-US" dirty="0"/>
              <a:t>If you want my opinion: Dr. Lee nailed it in CSCI 3360</a:t>
            </a:r>
          </a:p>
          <a:p>
            <a:r>
              <a:rPr lang="en-US" dirty="0"/>
              <a:t>Data Science encompasses </a:t>
            </a:r>
            <a:r>
              <a:rPr lang="en-US" b="1" dirty="0"/>
              <a:t>the entire problem stack</a:t>
            </a:r>
            <a:endParaRPr lang="en-US" dirty="0"/>
          </a:p>
          <a:p>
            <a:pPr lvl="1"/>
            <a:r>
              <a:rPr lang="en-US" dirty="0"/>
              <a:t>Problem definition</a:t>
            </a:r>
          </a:p>
          <a:p>
            <a:pPr lvl="1"/>
            <a:r>
              <a:rPr lang="en-US" dirty="0"/>
              <a:t>Data collection &amp; cleaning</a:t>
            </a:r>
          </a:p>
          <a:p>
            <a:pPr lvl="1"/>
            <a:r>
              <a:rPr lang="en-US" dirty="0"/>
              <a:t>Exploration</a:t>
            </a:r>
          </a:p>
          <a:p>
            <a:pPr lvl="1"/>
            <a:r>
              <a:rPr lang="en-US" dirty="0"/>
              <a:t>Modeling</a:t>
            </a:r>
          </a:p>
          <a:p>
            <a:pPr lvl="1"/>
            <a:r>
              <a:rPr lang="en-US" dirty="0"/>
              <a:t>Interpretation &amp; insights</a:t>
            </a:r>
          </a:p>
        </p:txBody>
      </p:sp>
      <p:sp>
        <p:nvSpPr>
          <p:cNvPr id="4" name="Footer Placeholder 3"/>
          <p:cNvSpPr>
            <a:spLocks noGrp="1"/>
          </p:cNvSpPr>
          <p:nvPr>
            <p:ph type="ftr" sz="quarter" idx="11"/>
          </p:nvPr>
        </p:nvSpPr>
        <p:spPr/>
        <p:txBody>
          <a:bodyPr/>
          <a:lstStyle/>
          <a:p>
            <a:r>
              <a:rPr lang="en-US"/>
              <a:t>CSCI 4360/6360 Data Science II</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4</a:t>
            </a:fld>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68576" y="1587085"/>
            <a:ext cx="2511616" cy="4896907"/>
          </a:xfrm>
          <a:prstGeom prst="rect">
            <a:avLst/>
          </a:prstGeom>
        </p:spPr>
      </p:pic>
    </p:spTree>
    <p:extLst>
      <p:ext uri="{BB962C8B-B14F-4D97-AF65-F5344CB8AC3E}">
        <p14:creationId xmlns:p14="http://schemas.microsoft.com/office/powerpoint/2010/main" val="1640427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10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animEffect transition="in" filter="fade">
                                      <p:cBhvr>
                                        <p:cTn id="16" dur="500"/>
                                        <p:tgtEl>
                                          <p:spTgt spid="3">
                                            <p:txEl>
                                              <p:pRg st="1" end="1"/>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500"/>
                                        <p:tgtEl>
                                          <p:spTgt spid="3">
                                            <p:txEl>
                                              <p:pRg st="2" end="2"/>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Science in practice</a:t>
            </a:r>
          </a:p>
        </p:txBody>
      </p:sp>
      <p:sp>
        <p:nvSpPr>
          <p:cNvPr id="3" name="Content Placeholder 2"/>
          <p:cNvSpPr>
            <a:spLocks noGrp="1"/>
          </p:cNvSpPr>
          <p:nvPr>
            <p:ph idx="1"/>
          </p:nvPr>
        </p:nvSpPr>
        <p:spPr>
          <a:xfrm>
            <a:off x="1120000" y="1825625"/>
            <a:ext cx="4397397" cy="3180328"/>
          </a:xfrm>
        </p:spPr>
        <p:txBody>
          <a:bodyPr/>
          <a:lstStyle/>
          <a:p>
            <a:r>
              <a:rPr lang="en-US"/>
              <a:t>Can we automatically sort mail based on ZIP code?</a:t>
            </a:r>
            <a:endParaRPr lang="en-US" dirty="0"/>
          </a:p>
        </p:txBody>
      </p:sp>
      <p:sp>
        <p:nvSpPr>
          <p:cNvPr id="4" name="Footer Placeholder 3"/>
          <p:cNvSpPr>
            <a:spLocks noGrp="1"/>
          </p:cNvSpPr>
          <p:nvPr>
            <p:ph type="ftr" sz="quarter" idx="11"/>
          </p:nvPr>
        </p:nvSpPr>
        <p:spPr/>
        <p:txBody>
          <a:bodyPr/>
          <a:lstStyle/>
          <a:p>
            <a:r>
              <a:rPr lang="en-US"/>
              <a:t>CSCI 4360/6360 Data Science II</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5</a:t>
            </a:fld>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28424" y="2502582"/>
            <a:ext cx="5843576" cy="3538780"/>
          </a:xfrm>
          <a:prstGeom prst="rect">
            <a:avLst/>
          </a:prstGeom>
        </p:spPr>
      </p:pic>
    </p:spTree>
    <p:extLst>
      <p:ext uri="{BB962C8B-B14F-4D97-AF65-F5344CB8AC3E}">
        <p14:creationId xmlns:p14="http://schemas.microsoft.com/office/powerpoint/2010/main" val="442829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Science in practice</a:t>
            </a:r>
          </a:p>
        </p:txBody>
      </p:sp>
      <p:sp>
        <p:nvSpPr>
          <p:cNvPr id="7" name="Content Placeholder 6"/>
          <p:cNvSpPr>
            <a:spLocks noGrp="1"/>
          </p:cNvSpPr>
          <p:nvPr>
            <p:ph idx="1"/>
          </p:nvPr>
        </p:nvSpPr>
        <p:spPr>
          <a:xfrm>
            <a:off x="6555782" y="1825625"/>
            <a:ext cx="4798017" cy="4351338"/>
          </a:xfrm>
        </p:spPr>
        <p:txBody>
          <a:bodyPr/>
          <a:lstStyle/>
          <a:p>
            <a:r>
              <a:rPr lang="en-US" dirty="0"/>
              <a:t>What features of prostate cancer are indicative of production of specific antigens?</a:t>
            </a:r>
          </a:p>
        </p:txBody>
      </p:sp>
      <p:sp>
        <p:nvSpPr>
          <p:cNvPr id="4" name="Footer Placeholder 3"/>
          <p:cNvSpPr>
            <a:spLocks noGrp="1"/>
          </p:cNvSpPr>
          <p:nvPr>
            <p:ph type="ftr" sz="quarter" idx="11"/>
          </p:nvPr>
        </p:nvSpPr>
        <p:spPr/>
        <p:txBody>
          <a:bodyPr/>
          <a:lstStyle/>
          <a:p>
            <a:r>
              <a:rPr lang="en-US"/>
              <a:t>CSCI 4360/6360 Data Science II</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6</a:t>
            </a:fld>
            <a:endParaRPr lang="en-US" dirty="0"/>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35324" y="1389253"/>
            <a:ext cx="4660256" cy="4652109"/>
          </a:xfrm>
          <a:prstGeom prst="rect">
            <a:avLst/>
          </a:prstGeom>
        </p:spPr>
      </p:pic>
    </p:spTree>
    <p:extLst>
      <p:ext uri="{BB962C8B-B14F-4D97-AF65-F5344CB8AC3E}">
        <p14:creationId xmlns:p14="http://schemas.microsoft.com/office/powerpoint/2010/main" val="1020797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Science in practice</a:t>
            </a:r>
          </a:p>
        </p:txBody>
      </p:sp>
      <p:sp>
        <p:nvSpPr>
          <p:cNvPr id="3" name="Content Placeholder 2"/>
          <p:cNvSpPr>
            <a:spLocks noGrp="1"/>
          </p:cNvSpPr>
          <p:nvPr>
            <p:ph idx="1"/>
          </p:nvPr>
        </p:nvSpPr>
        <p:spPr>
          <a:xfrm>
            <a:off x="1120000" y="1825625"/>
            <a:ext cx="4397397" cy="3180328"/>
          </a:xfrm>
        </p:spPr>
        <p:txBody>
          <a:bodyPr/>
          <a:lstStyle/>
          <a:p>
            <a:r>
              <a:rPr lang="en-US" dirty="0"/>
              <a:t>Which genes are overactive or underactive in cancer patients?</a:t>
            </a:r>
          </a:p>
        </p:txBody>
      </p:sp>
      <p:sp>
        <p:nvSpPr>
          <p:cNvPr id="4" name="Footer Placeholder 3"/>
          <p:cNvSpPr>
            <a:spLocks noGrp="1"/>
          </p:cNvSpPr>
          <p:nvPr>
            <p:ph type="ftr" sz="quarter" idx="11"/>
          </p:nvPr>
        </p:nvSpPr>
        <p:spPr/>
        <p:txBody>
          <a:bodyPr/>
          <a:lstStyle/>
          <a:p>
            <a:r>
              <a:rPr lang="en-US"/>
              <a:t>CSCI 4360/6360 Data Science II</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7</a:t>
            </a:fld>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51909" y="1279240"/>
            <a:ext cx="2962410" cy="5127247"/>
          </a:xfrm>
          <a:prstGeom prst="rect">
            <a:avLst/>
          </a:prstGeom>
        </p:spPr>
      </p:pic>
    </p:spTree>
    <p:extLst>
      <p:ext uri="{BB962C8B-B14F-4D97-AF65-F5344CB8AC3E}">
        <p14:creationId xmlns:p14="http://schemas.microsoft.com/office/powerpoint/2010/main" val="1990269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Science in practice</a:t>
            </a:r>
          </a:p>
        </p:txBody>
      </p:sp>
      <p:sp>
        <p:nvSpPr>
          <p:cNvPr id="7" name="Content Placeholder 6"/>
          <p:cNvSpPr>
            <a:spLocks noGrp="1"/>
          </p:cNvSpPr>
          <p:nvPr>
            <p:ph idx="1"/>
          </p:nvPr>
        </p:nvSpPr>
        <p:spPr>
          <a:xfrm>
            <a:off x="6555782" y="1825625"/>
            <a:ext cx="4798017" cy="4351338"/>
          </a:xfrm>
        </p:spPr>
        <p:txBody>
          <a:bodyPr/>
          <a:lstStyle/>
          <a:p>
            <a:r>
              <a:rPr lang="en-US" dirty="0"/>
              <a:t>What factors determine the movement of the </a:t>
            </a:r>
            <a:r>
              <a:rPr lang="en-US" i="1" dirty="0"/>
              <a:t>Toxoplasma </a:t>
            </a:r>
            <a:r>
              <a:rPr lang="en-US" i="1" dirty="0" err="1"/>
              <a:t>gondii</a:t>
            </a:r>
            <a:r>
              <a:rPr lang="en-US" i="1" dirty="0"/>
              <a:t> </a:t>
            </a:r>
            <a:r>
              <a:rPr lang="en-US" dirty="0"/>
              <a:t>parasite?</a:t>
            </a:r>
          </a:p>
        </p:txBody>
      </p:sp>
      <p:sp>
        <p:nvSpPr>
          <p:cNvPr id="4" name="Footer Placeholder 3"/>
          <p:cNvSpPr>
            <a:spLocks noGrp="1"/>
          </p:cNvSpPr>
          <p:nvPr>
            <p:ph type="ftr" sz="quarter" idx="11"/>
          </p:nvPr>
        </p:nvSpPr>
        <p:spPr/>
        <p:txBody>
          <a:bodyPr/>
          <a:lstStyle/>
          <a:p>
            <a:r>
              <a:rPr lang="en-US"/>
              <a:t>CSCI 4360/6360 Data Science II</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8</a:t>
            </a:fld>
            <a:endParaRPr lang="en-US" dirty="0"/>
          </a:p>
        </p:txBody>
      </p:sp>
      <p:pic>
        <p:nvPicPr>
          <p:cNvPr id="6" name="150629-extracellular+calcium-01-1">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119456" y="1432463"/>
            <a:ext cx="4923887" cy="4923887"/>
          </a:xfrm>
          <a:prstGeom prst="rect">
            <a:avLst/>
          </a:prstGeom>
        </p:spPr>
      </p:pic>
    </p:spTree>
    <p:extLst>
      <p:ext uri="{BB962C8B-B14F-4D97-AF65-F5344CB8AC3E}">
        <p14:creationId xmlns:p14="http://schemas.microsoft.com/office/powerpoint/2010/main" val="1600588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 presetClass="mediacall" presetSubtype="0" fill="hold" nodeType="afterEffect">
                                  <p:stCondLst>
                                    <p:cond delay="0"/>
                                  </p:stCondLst>
                                  <p:childTnLst>
                                    <p:cmd type="call" cmd="playFrom(0.0)">
                                      <p:cBhvr>
                                        <p:cTn id="10" dur="20375"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repeatCount="indefinite" fill="hold" display="0">
                  <p:stCondLst>
                    <p:cond delay="indefinite"/>
                  </p:stCondLst>
                </p:cTn>
                <p:tgtEl>
                  <p:spTgt spid="6"/>
                </p:tgtEl>
              </p:cMediaNode>
            </p:video>
            <p:seq concurrent="1" nextAc="seek">
              <p:cTn id="12" restart="whenNotActive" fill="hold" evtFilter="cancelBubble" nodeType="interactiveSeq">
                <p:stCondLst>
                  <p:cond evt="onClick" delay="0">
                    <p:tgtEl>
                      <p:spTgt spid="6"/>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Science in practice</a:t>
            </a:r>
          </a:p>
        </p:txBody>
      </p:sp>
      <p:sp>
        <p:nvSpPr>
          <p:cNvPr id="3" name="Content Placeholder 2"/>
          <p:cNvSpPr>
            <a:spLocks noGrp="1"/>
          </p:cNvSpPr>
          <p:nvPr>
            <p:ph idx="1"/>
          </p:nvPr>
        </p:nvSpPr>
        <p:spPr>
          <a:xfrm>
            <a:off x="1120000" y="1825625"/>
            <a:ext cx="3530167" cy="3180328"/>
          </a:xfrm>
        </p:spPr>
        <p:txBody>
          <a:bodyPr/>
          <a:lstStyle/>
          <a:p>
            <a:r>
              <a:rPr lang="en-US" dirty="0"/>
              <a:t>How is the motion of cilia associated with and indicative of specific pathologies?</a:t>
            </a:r>
          </a:p>
        </p:txBody>
      </p:sp>
      <p:sp>
        <p:nvSpPr>
          <p:cNvPr id="4" name="Footer Placeholder 3"/>
          <p:cNvSpPr>
            <a:spLocks noGrp="1"/>
          </p:cNvSpPr>
          <p:nvPr>
            <p:ph type="ftr" sz="quarter" idx="11"/>
          </p:nvPr>
        </p:nvSpPr>
        <p:spPr/>
        <p:txBody>
          <a:bodyPr/>
          <a:lstStyle/>
          <a:p>
            <a:r>
              <a:rPr lang="en-US"/>
              <a:t>CSCI 4360/6360 Data Science II</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9</a:t>
            </a:fld>
            <a:endParaRPr lang="en-US" dirty="0"/>
          </a:p>
        </p:txBody>
      </p:sp>
      <p:pic>
        <p:nvPicPr>
          <p:cNvPr id="6" name="1_Normal">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rot="16200000">
            <a:off x="3406202" y="2805505"/>
            <a:ext cx="4975860" cy="2487930"/>
          </a:xfrm>
          <a:prstGeom prst="rect">
            <a:avLst/>
          </a:prstGeom>
        </p:spPr>
      </p:pic>
      <p:pic>
        <p:nvPicPr>
          <p:cNvPr id="8" name="3_abnormal_wavy">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7"/>
          <a:stretch>
            <a:fillRect/>
          </a:stretch>
        </p:blipFill>
        <p:spPr>
          <a:xfrm>
            <a:off x="7541834" y="2449270"/>
            <a:ext cx="3657600" cy="3200400"/>
          </a:xfrm>
          <a:prstGeom prst="rect">
            <a:avLst/>
          </a:prstGeom>
        </p:spPr>
      </p:pic>
    </p:spTree>
    <p:extLst>
      <p:ext uri="{BB962C8B-B14F-4D97-AF65-F5344CB8AC3E}">
        <p14:creationId xmlns:p14="http://schemas.microsoft.com/office/powerpoint/2010/main" val="794812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par>
                          <p:cTn id="11" fill="hold">
                            <p:stCondLst>
                              <p:cond delay="500"/>
                            </p:stCondLst>
                            <p:childTnLst>
                              <p:par>
                                <p:cTn id="12" presetID="1" presetClass="mediacall" presetSubtype="0" fill="hold" nodeType="afterEffect">
                                  <p:stCondLst>
                                    <p:cond delay="0"/>
                                  </p:stCondLst>
                                  <p:childTnLst>
                                    <p:cmd type="call" cmd="playFrom(0.0)">
                                      <p:cBhvr>
                                        <p:cTn id="13" dur="5033" fill="hold"/>
                                        <p:tgtEl>
                                          <p:spTgt spid="6"/>
                                        </p:tgtEl>
                                      </p:cBhvr>
                                    </p:cmd>
                                  </p:childTnLst>
                                </p:cTn>
                              </p:par>
                            </p:childTnLst>
                          </p:cTn>
                        </p:par>
                        <p:par>
                          <p:cTn id="14" fill="hold">
                            <p:stCondLst>
                              <p:cond delay="5533"/>
                            </p:stCondLst>
                            <p:childTnLst>
                              <p:par>
                                <p:cTn id="15" presetID="1" presetClass="mediacall" presetSubtype="0" fill="hold" nodeType="afterEffect">
                                  <p:stCondLst>
                                    <p:cond delay="0"/>
                                  </p:stCondLst>
                                  <p:childTnLst>
                                    <p:cmd type="call" cmd="playFrom(0.0)">
                                      <p:cBhvr>
                                        <p:cTn id="16" dur="4666"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7" repeatCount="indefinite" fill="hold" display="0">
                  <p:stCondLst>
                    <p:cond delay="indefinite"/>
                  </p:stCondLst>
                </p:cTn>
                <p:tgtEl>
                  <p:spTgt spid="6"/>
                </p:tgtEl>
              </p:cMediaNode>
            </p:video>
            <p:seq concurrent="1" nextAc="seek">
              <p:cTn id="18" restart="whenNotActive" fill="hold" evtFilter="cancelBubble" nodeType="interactiveSeq">
                <p:stCondLst>
                  <p:cond evt="onClick" delay="0">
                    <p:tgtEl>
                      <p:spTgt spid="6"/>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6"/>
                                        </p:tgtEl>
                                      </p:cBhvr>
                                    </p:cmd>
                                  </p:childTnLst>
                                </p:cTn>
                              </p:par>
                            </p:childTnLst>
                          </p:cTn>
                        </p:par>
                      </p:childTnLst>
                    </p:cTn>
                  </p:par>
                </p:childTnLst>
              </p:cTn>
              <p:nextCondLst>
                <p:cond evt="onClick" delay="0">
                  <p:tgtEl>
                    <p:spTgt spid="6"/>
                  </p:tgtEl>
                </p:cond>
              </p:nextCondLst>
            </p:seq>
            <p:video>
              <p:cMediaNode vol="80000">
                <p:cTn id="23" repeatCount="indefinite" fill="hold" display="0">
                  <p:stCondLst>
                    <p:cond delay="indefinite"/>
                  </p:stCondLst>
                </p:cTn>
                <p:tgtEl>
                  <p:spTgt spid="8"/>
                </p:tgtEl>
              </p:cMediaNode>
            </p:video>
            <p:seq concurrent="1" nextAc="seek">
              <p:cTn id="24" restart="whenNotActive" fill="hold" evtFilter="cancelBubble" nodeType="interactiveSeq">
                <p:stCondLst>
                  <p:cond evt="onClick" delay="0">
                    <p:tgtEl>
                      <p:spTgt spid="8"/>
                    </p:tgtEl>
                  </p:cond>
                </p:stCondLst>
                <p:endSync evt="end" delay="0">
                  <p:rtn val="all"/>
                </p:endSync>
                <p:childTnLst>
                  <p:par>
                    <p:cTn id="25" fill="hold">
                      <p:stCondLst>
                        <p:cond delay="0"/>
                      </p:stCondLst>
                      <p:childTnLst>
                        <p:par>
                          <p:cTn id="26" fill="hold">
                            <p:stCondLst>
                              <p:cond delay="0"/>
                            </p:stCondLst>
                            <p:childTnLst>
                              <p:par>
                                <p:cTn id="27" presetID="2" presetClass="mediacall" presetSubtype="0" fill="hold" nodeType="clickEffect">
                                  <p:stCondLst>
                                    <p:cond delay="0"/>
                                  </p:stCondLst>
                                  <p:childTnLst>
                                    <p:cmd type="call" cmd="togglePause">
                                      <p:cBhvr>
                                        <p:cTn id="28"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8C59B386-999D-4CB6-B907-9F3997C027C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webextension1.xml><?xml version="1.0" encoding="utf-8"?>
<we:webextension xmlns:we="http://schemas.microsoft.com/office/webextensions/webextension/2010/11" id="{E1200086-6E30-3640-A3E9-6C8BD2799461}">
  <we:reference id="wa104381526" version="1.0.0.2" store="en-US" storeType="OMEX"/>
  <we:alternateReferences>
    <we:reference id="wa104381526" version="1.0.0.2" store="wa104381526" storeType="OMEX"/>
  </we:alternateReferences>
  <we:properties>
    <we:property name="FormID" value="&quot;HmwhqGNNUkOMO1D6HxR1sUhzaXiMHbdIo3NisdGkGphUQ0pUTjhBS0o1SUJaMTdSOExKQ0k4MkJLUC4u&quot;"/>
    <we:property name="FormMode" value="&quot;DesignTime&quot;"/>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Facet</Template>
  <TotalTime>750</TotalTime>
  <Words>1987</Words>
  <Application>Microsoft Macintosh PowerPoint</Application>
  <PresentationFormat>Widescreen</PresentationFormat>
  <Paragraphs>278</Paragraphs>
  <Slides>38</Slides>
  <Notes>2</Notes>
  <HiddenSlides>0</HiddenSlides>
  <MMClips>4</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38</vt:i4>
      </vt:variant>
    </vt:vector>
  </HeadingPairs>
  <TitlesOfParts>
    <vt:vector size="45" baseType="lpstr">
      <vt:lpstr>-apple-system</vt:lpstr>
      <vt:lpstr>Arial</vt:lpstr>
      <vt:lpstr>Calibri</vt:lpstr>
      <vt:lpstr>Courier</vt:lpstr>
      <vt:lpstr>Trebuchet MS</vt:lpstr>
      <vt:lpstr>Wingdings 3</vt:lpstr>
      <vt:lpstr>Facet</vt:lpstr>
      <vt:lpstr>Data Science II:  Course Introduction</vt:lpstr>
      <vt:lpstr>What is “data science”?</vt:lpstr>
      <vt:lpstr>What is “data science”?</vt:lpstr>
      <vt:lpstr>What is “data science”?</vt:lpstr>
      <vt:lpstr>Data Science in practice</vt:lpstr>
      <vt:lpstr>Data Science in practice</vt:lpstr>
      <vt:lpstr>Data Science in practice</vt:lpstr>
      <vt:lpstr>Data Science in practice</vt:lpstr>
      <vt:lpstr>Data Science in practice</vt:lpstr>
      <vt:lpstr>Data Science in practice</vt:lpstr>
      <vt:lpstr>Data Science in practice</vt:lpstr>
      <vt:lpstr>Data Science in practice</vt:lpstr>
      <vt:lpstr>What this course *is*</vt:lpstr>
      <vt:lpstr>What this course is *not*</vt:lpstr>
      <vt:lpstr>What?</vt:lpstr>
      <vt:lpstr>Who?</vt:lpstr>
      <vt:lpstr>When and Where?</vt:lpstr>
      <vt:lpstr>When and Where?</vt:lpstr>
      <vt:lpstr>How?</vt:lpstr>
      <vt:lpstr>How?</vt:lpstr>
      <vt:lpstr>How?</vt:lpstr>
      <vt:lpstr>How?</vt:lpstr>
      <vt:lpstr>Honesty at UGA</vt:lpstr>
      <vt:lpstr>Honesty at UGA A note on chatbots</vt:lpstr>
      <vt:lpstr>Grading Breakdown</vt:lpstr>
      <vt:lpstr>Assignments</vt:lpstr>
      <vt:lpstr>Workshops</vt:lpstr>
      <vt:lpstr>Midterm exam</vt:lpstr>
      <vt:lpstr>Final Project</vt:lpstr>
      <vt:lpstr>“Assignment 0”</vt:lpstr>
      <vt:lpstr>Assignment 1</vt:lpstr>
      <vt:lpstr>Tomorrow</vt:lpstr>
      <vt:lpstr>Final thoughts</vt:lpstr>
      <vt:lpstr>Final thoughts</vt:lpstr>
      <vt:lpstr>Questions?</vt:lpstr>
      <vt:lpstr>PowerPoint Presentation</vt:lpstr>
      <vt:lpstr>BinderHub</vt:lpstr>
      <vt:lpstr>BinderHub</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Course Introduction</dc:title>
  <dc:creator>Shannon Quinn</dc:creator>
  <cp:lastModifiedBy>Shannon Quinn</cp:lastModifiedBy>
  <cp:revision>155</cp:revision>
  <cp:lastPrinted>2023-08-17T16:02:13Z</cp:lastPrinted>
  <dcterms:created xsi:type="dcterms:W3CDTF">2017-08-13T15:23:20Z</dcterms:created>
  <dcterms:modified xsi:type="dcterms:W3CDTF">2025-01-07T21:03:41Z</dcterms:modified>
</cp:coreProperties>
</file>